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553" r:id="rId2"/>
    <p:sldId id="2111529794" r:id="rId3"/>
    <p:sldId id="633" r:id="rId4"/>
    <p:sldId id="2111529826" r:id="rId5"/>
    <p:sldId id="2111529832" r:id="rId6"/>
    <p:sldId id="2111529817" r:id="rId7"/>
    <p:sldId id="2111529825" r:id="rId8"/>
    <p:sldId id="2111529778" r:id="rId9"/>
    <p:sldId id="2111529779" r:id="rId10"/>
    <p:sldId id="2111529823" r:id="rId11"/>
    <p:sldId id="2111529824" r:id="rId12"/>
    <p:sldId id="2111529827" r:id="rId13"/>
    <p:sldId id="2111529830" r:id="rId14"/>
    <p:sldId id="2111529831" r:id="rId1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8B7"/>
    <a:srgbClr val="46A9AE"/>
    <a:srgbClr val="E7AAAE"/>
    <a:srgbClr val="5B9BD5"/>
    <a:srgbClr val="0FABC4"/>
    <a:srgbClr val="48B87E"/>
    <a:srgbClr val="FFFFFF"/>
    <a:srgbClr val="2FA9D8"/>
    <a:srgbClr val="6DC089"/>
    <a:srgbClr val="F5FA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034" autoAdjust="0"/>
    <p:restoredTop sz="94384" autoAdjust="0"/>
  </p:normalViewPr>
  <p:slideViewPr>
    <p:cSldViewPr snapToGrid="0">
      <p:cViewPr varScale="1">
        <p:scale>
          <a:sx n="120" d="100"/>
          <a:sy n="120" d="100"/>
        </p:scale>
        <p:origin x="108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___.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barChart>
        <c:barDir val="col"/>
        <c:grouping val="clustered"/>
        <c:varyColors val="0"/>
        <c:ser>
          <c:idx val="0"/>
          <c:order val="0"/>
          <c:tx>
            <c:strRef>
              <c:f>Sheet1!$B$1</c:f>
              <c:strCache>
                <c:ptCount val="1"/>
                <c:pt idx="0">
                  <c:v>2022年</c:v>
                </c:pt>
              </c:strCache>
            </c:strRef>
          </c:tx>
          <c:spPr>
            <a:solidFill>
              <a:schemeClr val="accent1">
                <a:tint val="77000"/>
              </a:schemeClr>
            </a:solidFill>
            <a:ln>
              <a:noFill/>
            </a:ln>
            <a:effectLst/>
          </c:spPr>
          <c:invertIfNegative val="0"/>
          <c:cat>
            <c:numRef>
              <c:f>Sheet1!$A$2</c:f>
              <c:numCache>
                <c:formatCode>General</c:formatCode>
                <c:ptCount val="1"/>
              </c:numCache>
            </c:numRef>
          </c:cat>
          <c:val>
            <c:numRef>
              <c:f>Sheet1!$B$2</c:f>
              <c:numCache>
                <c:formatCode>0.00%</c:formatCode>
                <c:ptCount val="1"/>
                <c:pt idx="0">
                  <c:v>0.252</c:v>
                </c:pt>
              </c:numCache>
            </c:numRef>
          </c:val>
          <c:extLst>
            <c:ext xmlns:c16="http://schemas.microsoft.com/office/drawing/2014/chart" uri="{C3380CC4-5D6E-409C-BE32-E72D297353CC}">
              <c16:uniqueId val="{00000000-A22E-924C-8385-22920EDCBA32}"/>
            </c:ext>
          </c:extLst>
        </c:ser>
        <c:ser>
          <c:idx val="1"/>
          <c:order val="1"/>
          <c:tx>
            <c:strRef>
              <c:f>Sheet1!$C$1</c:f>
              <c:strCache>
                <c:ptCount val="1"/>
                <c:pt idx="0">
                  <c:v>2023年</c:v>
                </c:pt>
              </c:strCache>
            </c:strRef>
          </c:tx>
          <c:spPr>
            <a:solidFill>
              <a:schemeClr val="accent1">
                <a:shade val="76000"/>
              </a:schemeClr>
            </a:solidFill>
            <a:ln>
              <a:noFill/>
            </a:ln>
            <a:effectLst/>
          </c:spPr>
          <c:invertIfNegative val="0"/>
          <c:cat>
            <c:numRef>
              <c:f>Sheet1!$A$2</c:f>
              <c:numCache>
                <c:formatCode>General</c:formatCode>
                <c:ptCount val="1"/>
              </c:numCache>
            </c:numRef>
          </c:cat>
          <c:val>
            <c:numRef>
              <c:f>Sheet1!$C$2</c:f>
              <c:numCache>
                <c:formatCode>0.00%</c:formatCode>
                <c:ptCount val="1"/>
                <c:pt idx="0">
                  <c:v>0.41799999999999998</c:v>
                </c:pt>
              </c:numCache>
            </c:numRef>
          </c:val>
          <c:extLst>
            <c:ext xmlns:c16="http://schemas.microsoft.com/office/drawing/2014/chart" uri="{C3380CC4-5D6E-409C-BE32-E72D297353CC}">
              <c16:uniqueId val="{00000003-A22E-924C-8385-22920EDCBA32}"/>
            </c:ext>
          </c:extLst>
        </c:ser>
        <c:dLbls>
          <c:showLegendKey val="0"/>
          <c:showVal val="0"/>
          <c:showCatName val="0"/>
          <c:showSerName val="0"/>
          <c:showPercent val="0"/>
          <c:showBubbleSize val="0"/>
        </c:dLbls>
        <c:gapWidth val="86"/>
        <c:overlap val="-56"/>
        <c:axId val="1203148880"/>
        <c:axId val="224493791"/>
      </c:barChart>
      <c:catAx>
        <c:axId val="1203148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224493791"/>
        <c:crosses val="autoZero"/>
        <c:auto val="1"/>
        <c:lblAlgn val="ctr"/>
        <c:lblOffset val="100"/>
        <c:noMultiLvlLbl val="0"/>
      </c:catAx>
      <c:valAx>
        <c:axId val="224493791"/>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ja-JP"/>
          </a:p>
        </c:txPr>
        <c:crossAx val="1203148880"/>
        <c:crosses val="autoZero"/>
        <c:crossBetween val="between"/>
      </c:valAx>
      <c:spPr>
        <a:noFill/>
        <a:ln>
          <a:noFill/>
        </a:ln>
        <a:effectLst/>
      </c:spPr>
    </c:plotArea>
    <c:legend>
      <c:legendPos val="b"/>
      <c:layout>
        <c:manualLayout>
          <c:xMode val="edge"/>
          <c:yMode val="edge"/>
          <c:x val="5.9514345334383691E-2"/>
          <c:y val="0.87367034299372248"/>
          <c:w val="0.94048565466561629"/>
          <c:h val="0.1048242867314969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9D753E-698D-478F-B8F5-14487CD2785D}" type="datetimeFigureOut">
              <a:rPr kumimoji="1" lang="ja-JP" altLang="en-US" smtClean="0"/>
              <a:t>2024/8/19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5CA3AB-E8FA-4A34-A7AD-980F00CB717B}" type="slidenum">
              <a:rPr kumimoji="1" lang="ja-JP" altLang="en-US" smtClean="0"/>
              <a:t>‹#›</a:t>
            </a:fld>
            <a:endParaRPr kumimoji="1" lang="ja-JP" altLang="en-US"/>
          </a:p>
        </p:txBody>
      </p:sp>
    </p:spTree>
    <p:extLst>
      <p:ext uri="{BB962C8B-B14F-4D97-AF65-F5344CB8AC3E}">
        <p14:creationId xmlns:p14="http://schemas.microsoft.com/office/powerpoint/2010/main" val="420233843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5CA3AB-E8FA-4A34-A7AD-980F00CB717B}" type="slidenum">
              <a:rPr kumimoji="1" lang="ja-JP" altLang="en-US" smtClean="0"/>
              <a:t>1</a:t>
            </a:fld>
            <a:endParaRPr kumimoji="1" lang="ja-JP" altLang="en-US"/>
          </a:p>
        </p:txBody>
      </p:sp>
    </p:spTree>
    <p:extLst>
      <p:ext uri="{BB962C8B-B14F-4D97-AF65-F5344CB8AC3E}">
        <p14:creationId xmlns:p14="http://schemas.microsoft.com/office/powerpoint/2010/main" val="33061104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1" dirty="0">
              <a:latin typeface="+mn-ea"/>
            </a:endParaRPr>
          </a:p>
        </p:txBody>
      </p:sp>
      <p:sp>
        <p:nvSpPr>
          <p:cNvPr id="4" name="スライド番号プレースホルダー 3"/>
          <p:cNvSpPr>
            <a:spLocks noGrp="1"/>
          </p:cNvSpPr>
          <p:nvPr>
            <p:ph type="sldNum" sz="quarter" idx="10"/>
          </p:nvPr>
        </p:nvSpPr>
        <p:spPr/>
        <p:txBody>
          <a:bodyPr/>
          <a:lstStyle/>
          <a:p>
            <a:fld id="{7D5CA3AB-E8FA-4A34-A7AD-980F00CB717B}" type="slidenum">
              <a:rPr kumimoji="1" lang="ja-JP" altLang="en-US" smtClean="0"/>
              <a:t>11</a:t>
            </a:fld>
            <a:endParaRPr kumimoji="1" lang="ja-JP" altLang="en-US"/>
          </a:p>
        </p:txBody>
      </p:sp>
    </p:spTree>
    <p:extLst>
      <p:ext uri="{BB962C8B-B14F-4D97-AF65-F5344CB8AC3E}">
        <p14:creationId xmlns:p14="http://schemas.microsoft.com/office/powerpoint/2010/main" val="32856600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sz="1200" b="1" dirty="0">
              <a:latin typeface="+mn-ea"/>
            </a:endParaRPr>
          </a:p>
        </p:txBody>
      </p:sp>
      <p:sp>
        <p:nvSpPr>
          <p:cNvPr id="4" name="スライド番号プレースホルダー 3"/>
          <p:cNvSpPr>
            <a:spLocks noGrp="1"/>
          </p:cNvSpPr>
          <p:nvPr>
            <p:ph type="sldNum" sz="quarter" idx="10"/>
          </p:nvPr>
        </p:nvSpPr>
        <p:spPr/>
        <p:txBody>
          <a:bodyPr/>
          <a:lstStyle/>
          <a:p>
            <a:fld id="{7D5CA3AB-E8FA-4A34-A7AD-980F00CB717B}" type="slidenum">
              <a:rPr kumimoji="1" lang="ja-JP" altLang="en-US" smtClean="0"/>
              <a:t>12</a:t>
            </a:fld>
            <a:endParaRPr kumimoji="1" lang="ja-JP" altLang="en-US"/>
          </a:p>
        </p:txBody>
      </p:sp>
    </p:spTree>
    <p:extLst>
      <p:ext uri="{BB962C8B-B14F-4D97-AF65-F5344CB8AC3E}">
        <p14:creationId xmlns:p14="http://schemas.microsoft.com/office/powerpoint/2010/main" val="4017082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5CA3AB-E8FA-4A34-A7AD-980F00CB717B}" type="slidenum">
              <a:rPr kumimoji="1" lang="ja-JP" altLang="en-US" smtClean="0"/>
              <a:t>13</a:t>
            </a:fld>
            <a:endParaRPr kumimoji="1" lang="ja-JP" altLang="en-US"/>
          </a:p>
        </p:txBody>
      </p:sp>
    </p:spTree>
    <p:extLst>
      <p:ext uri="{BB962C8B-B14F-4D97-AF65-F5344CB8AC3E}">
        <p14:creationId xmlns:p14="http://schemas.microsoft.com/office/powerpoint/2010/main" val="2653249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5CA3AB-E8FA-4A34-A7AD-980F00CB717B}" type="slidenum">
              <a:rPr kumimoji="1" lang="ja-JP" altLang="en-US" smtClean="0"/>
              <a:t>14</a:t>
            </a:fld>
            <a:endParaRPr kumimoji="1" lang="ja-JP" altLang="en-US"/>
          </a:p>
        </p:txBody>
      </p:sp>
    </p:spTree>
    <p:extLst>
      <p:ext uri="{BB962C8B-B14F-4D97-AF65-F5344CB8AC3E}">
        <p14:creationId xmlns:p14="http://schemas.microsoft.com/office/powerpoint/2010/main" val="2249324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D5CA3AB-E8FA-4A34-A7AD-980F00CB717B}" type="slidenum">
              <a:rPr kumimoji="1" lang="ja-JP" altLang="en-US" smtClean="0"/>
              <a:t>2</a:t>
            </a:fld>
            <a:endParaRPr kumimoji="1" lang="ja-JP" altLang="en-US"/>
          </a:p>
        </p:txBody>
      </p:sp>
    </p:spTree>
    <p:extLst>
      <p:ext uri="{BB962C8B-B14F-4D97-AF65-F5344CB8AC3E}">
        <p14:creationId xmlns:p14="http://schemas.microsoft.com/office/powerpoint/2010/main" val="1420993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6FD3B89-A5FE-8B42-978C-7C97B4716E93}" type="slidenum">
              <a:rPr kumimoji="1" lang="ja-JP" altLang="en-US" smtClean="0"/>
              <a:t>3</a:t>
            </a:fld>
            <a:endParaRPr kumimoji="1" lang="ja-JP" altLang="en-US"/>
          </a:p>
        </p:txBody>
      </p:sp>
    </p:spTree>
    <p:extLst>
      <p:ext uri="{BB962C8B-B14F-4D97-AF65-F5344CB8AC3E}">
        <p14:creationId xmlns:p14="http://schemas.microsoft.com/office/powerpoint/2010/main" val="37434851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6FD3B89-A5FE-8B42-978C-7C97B4716E93}" type="slidenum">
              <a:rPr kumimoji="1" lang="ja-JP" altLang="en-US" smtClean="0"/>
              <a:t>4</a:t>
            </a:fld>
            <a:endParaRPr kumimoji="1" lang="ja-JP" altLang="en-US"/>
          </a:p>
        </p:txBody>
      </p:sp>
    </p:spTree>
    <p:extLst>
      <p:ext uri="{BB962C8B-B14F-4D97-AF65-F5344CB8AC3E}">
        <p14:creationId xmlns:p14="http://schemas.microsoft.com/office/powerpoint/2010/main" val="648069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6FD3B89-A5FE-8B42-978C-7C97B4716E93}" type="slidenum">
              <a:rPr kumimoji="1" lang="ja-JP" altLang="en-US" smtClean="0"/>
              <a:t>5</a:t>
            </a:fld>
            <a:endParaRPr kumimoji="1" lang="ja-JP" altLang="en-US"/>
          </a:p>
        </p:txBody>
      </p:sp>
    </p:spTree>
    <p:extLst>
      <p:ext uri="{BB962C8B-B14F-4D97-AF65-F5344CB8AC3E}">
        <p14:creationId xmlns:p14="http://schemas.microsoft.com/office/powerpoint/2010/main" val="19392679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7D5CA3AB-E8FA-4A34-A7AD-980F00CB717B}" type="slidenum">
              <a:rPr kumimoji="1" lang="ja-JP" altLang="en-US" smtClean="0"/>
              <a:t>6</a:t>
            </a:fld>
            <a:endParaRPr kumimoji="1" lang="ja-JP" altLang="en-US"/>
          </a:p>
        </p:txBody>
      </p:sp>
    </p:spTree>
    <p:extLst>
      <p:ext uri="{BB962C8B-B14F-4D97-AF65-F5344CB8AC3E}">
        <p14:creationId xmlns:p14="http://schemas.microsoft.com/office/powerpoint/2010/main" val="2194942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B45753D-7E9B-0E43-B2D5-88C8485551C6}" type="slidenum">
              <a:rPr kumimoji="1" lang="ja-JP" altLang="en-US" smtClean="0"/>
              <a:t>8</a:t>
            </a:fld>
            <a:endParaRPr kumimoji="1" lang="ja-JP" altLang="en-US"/>
          </a:p>
        </p:txBody>
      </p:sp>
    </p:spTree>
    <p:extLst>
      <p:ext uri="{BB962C8B-B14F-4D97-AF65-F5344CB8AC3E}">
        <p14:creationId xmlns:p14="http://schemas.microsoft.com/office/powerpoint/2010/main" val="3445288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B45753D-7E9B-0E43-B2D5-88C8485551C6}" type="slidenum">
              <a:rPr kumimoji="1" lang="ja-JP" altLang="en-US" smtClean="0"/>
              <a:t>9</a:t>
            </a:fld>
            <a:endParaRPr kumimoji="1" lang="ja-JP" altLang="en-US"/>
          </a:p>
        </p:txBody>
      </p:sp>
    </p:spTree>
    <p:extLst>
      <p:ext uri="{BB962C8B-B14F-4D97-AF65-F5344CB8AC3E}">
        <p14:creationId xmlns:p14="http://schemas.microsoft.com/office/powerpoint/2010/main" val="20238992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1B45753D-7E9B-0E43-B2D5-88C8485551C6}" type="slidenum">
              <a:rPr kumimoji="1" lang="ja-JP" altLang="en-US" smtClean="0"/>
              <a:t>10</a:t>
            </a:fld>
            <a:endParaRPr kumimoji="1" lang="ja-JP" altLang="en-US"/>
          </a:p>
        </p:txBody>
      </p:sp>
    </p:spTree>
    <p:extLst>
      <p:ext uri="{BB962C8B-B14F-4D97-AF65-F5344CB8AC3E}">
        <p14:creationId xmlns:p14="http://schemas.microsoft.com/office/powerpoint/2010/main" val="1827033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5124A06C-489F-744F-B3C8-E5EF86F3219B}" type="datetime1">
              <a:rPr kumimoji="1" lang="ja-JP" altLang="en-US" smtClean="0"/>
              <a:t>2024/8/19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©2024 PRAPnode.Inc</a:t>
            </a:r>
            <a:endParaRPr kumimoji="1" lang="ja-JP" altLang="en-US"/>
          </a:p>
        </p:txBody>
      </p:sp>
      <p:sp>
        <p:nvSpPr>
          <p:cNvPr id="6" name="スライド番号プレースホルダー 5"/>
          <p:cNvSpPr>
            <a:spLocks noGrp="1"/>
          </p:cNvSpPr>
          <p:nvPr>
            <p:ph type="sldNum" sz="quarter" idx="12"/>
          </p:nvPr>
        </p:nvSpPr>
        <p:spPr/>
        <p:txBody>
          <a:bodyPr/>
          <a:lstStyle/>
          <a:p>
            <a:fld id="{0B2306A0-48D6-41BD-93F3-114BC78E1378}" type="slidenum">
              <a:rPr kumimoji="1" lang="ja-JP" altLang="en-US" smtClean="0"/>
              <a:t>‹#›</a:t>
            </a:fld>
            <a:endParaRPr kumimoji="1" lang="ja-JP" altLang="en-US"/>
          </a:p>
        </p:txBody>
      </p:sp>
    </p:spTree>
    <p:extLst>
      <p:ext uri="{BB962C8B-B14F-4D97-AF65-F5344CB8AC3E}">
        <p14:creationId xmlns:p14="http://schemas.microsoft.com/office/powerpoint/2010/main" val="1865524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4C496F95-36DF-4643-BF7F-118105930527}" type="datetime1">
              <a:rPr kumimoji="1" lang="ja-JP" altLang="en-US" smtClean="0"/>
              <a:t>2024/8/19</a:t>
            </a:fld>
            <a:endParaRPr kumimoji="1" lang="ja-JP" altLang="en-US"/>
          </a:p>
        </p:txBody>
      </p:sp>
      <p:sp>
        <p:nvSpPr>
          <p:cNvPr id="5" name="フッター プレースホルダー 4"/>
          <p:cNvSpPr>
            <a:spLocks noGrp="1"/>
          </p:cNvSpPr>
          <p:nvPr>
            <p:ph type="ftr" sz="quarter" idx="11"/>
          </p:nvPr>
        </p:nvSpPr>
        <p:spPr/>
        <p:txBody>
          <a:bodyPr/>
          <a:lstStyle>
            <a:lvl1pPr>
              <a:defRPr>
                <a:solidFill>
                  <a:schemeClr val="bg1"/>
                </a:solidFill>
              </a:defRPr>
            </a:lvl1pPr>
          </a:lstStyle>
          <a:p>
            <a:r>
              <a:rPr lang="en-US" altLang="ja-JP"/>
              <a:t>©2024 PRAPnode.Inc</a:t>
            </a:r>
            <a:endParaRPr lang="ja-JP" altLang="en-US" dirty="0"/>
          </a:p>
        </p:txBody>
      </p:sp>
      <p:sp>
        <p:nvSpPr>
          <p:cNvPr id="6" name="スライド番号プレースホルダー 5"/>
          <p:cNvSpPr>
            <a:spLocks noGrp="1"/>
          </p:cNvSpPr>
          <p:nvPr>
            <p:ph type="sldNum" sz="quarter" idx="12"/>
          </p:nvPr>
        </p:nvSpPr>
        <p:spPr/>
        <p:txBody>
          <a:bodyPr/>
          <a:lstStyle>
            <a:lvl1pPr>
              <a:defRPr lang="ja-JP" altLang="en-US" b="1" smtClean="0">
                <a:solidFill>
                  <a:schemeClr val="bg1"/>
                </a:solidFill>
              </a:defRPr>
            </a:lvl1pPr>
          </a:lstStyle>
          <a:p>
            <a:fld id="{0B2306A0-48D6-41BD-93F3-114BC78E1378}" type="slidenum">
              <a:rPr lang="en-US" altLang="ja-JP" smtClean="0"/>
              <a:pPr/>
              <a:t>‹#›</a:t>
            </a:fld>
            <a:endParaRPr lang="en-US" dirty="0"/>
          </a:p>
        </p:txBody>
      </p:sp>
    </p:spTree>
    <p:extLst>
      <p:ext uri="{BB962C8B-B14F-4D97-AF65-F5344CB8AC3E}">
        <p14:creationId xmlns:p14="http://schemas.microsoft.com/office/powerpoint/2010/main" val="291916440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タイトル 1"/>
          <p:cNvSpPr txBox="1">
            <a:spLocks/>
          </p:cNvSpPr>
          <p:nvPr userDrawn="1"/>
        </p:nvSpPr>
        <p:spPr>
          <a:xfrm>
            <a:off x="0" y="0"/>
            <a:ext cx="12192000" cy="6858000"/>
          </a:xfrm>
          <a:prstGeom prst="rect">
            <a:avLst/>
          </a:prstGeom>
          <a:solidFill>
            <a:srgbClr val="1E98B7"/>
          </a:solidFill>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endParaRPr lang="ja-JP" altLang="en-US" sz="4800" b="1" dirty="0">
              <a:solidFill>
                <a:schemeClr val="bg1"/>
              </a:solidFill>
              <a:latin typeface="+mn-ea"/>
              <a:ea typeface="+mn-ea"/>
            </a:endParaRPr>
          </a:p>
        </p:txBody>
      </p:sp>
      <p:sp>
        <p:nvSpPr>
          <p:cNvPr id="8" name="角丸四角形 7"/>
          <p:cNvSpPr/>
          <p:nvPr userDrawn="1"/>
        </p:nvSpPr>
        <p:spPr>
          <a:xfrm>
            <a:off x="314475" y="301944"/>
            <a:ext cx="11544150" cy="6317612"/>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708EA1-BB38-8241-A11D-80E0E6D277F2}" type="datetime1">
              <a:rPr kumimoji="1" lang="ja-JP" altLang="en-US" smtClean="0"/>
              <a:t>2024/8/19</a:t>
            </a:fld>
            <a:endParaRPr kumimoji="1" lang="ja-JP" altLang="en-US"/>
          </a:p>
        </p:txBody>
      </p:sp>
      <p:sp>
        <p:nvSpPr>
          <p:cNvPr id="5" name="フッター プレースホルダー 4"/>
          <p:cNvSpPr>
            <a:spLocks noGrp="1"/>
          </p:cNvSpPr>
          <p:nvPr>
            <p:ph type="ftr" sz="quarter" idx="3"/>
          </p:nvPr>
        </p:nvSpPr>
        <p:spPr>
          <a:xfrm>
            <a:off x="4038600" y="6560316"/>
            <a:ext cx="4114800" cy="365125"/>
          </a:xfrm>
          <a:prstGeom prst="rect">
            <a:avLst/>
          </a:prstGeom>
        </p:spPr>
        <p:txBody>
          <a:bodyPr vert="horz" lIns="91440" tIns="45720" rIns="91440" bIns="45720" rtlCol="0" anchor="ctr"/>
          <a:lstStyle>
            <a:lvl1pPr algn="ctr">
              <a:defRPr sz="1200">
                <a:solidFill>
                  <a:schemeClr val="bg1"/>
                </a:solidFill>
              </a:defRPr>
            </a:lvl1pPr>
          </a:lstStyle>
          <a:p>
            <a:r>
              <a:rPr lang="en-US" altLang="ja-JP"/>
              <a:t>©2024 PRAPnode.Inc</a:t>
            </a:r>
            <a:endParaRPr lang="ja-JP" altLang="en-US" dirty="0"/>
          </a:p>
        </p:txBody>
      </p:sp>
      <p:sp>
        <p:nvSpPr>
          <p:cNvPr id="6" name="スライド番号プレースホルダー 5"/>
          <p:cNvSpPr>
            <a:spLocks noGrp="1"/>
          </p:cNvSpPr>
          <p:nvPr>
            <p:ph type="sldNum" sz="quarter" idx="4"/>
          </p:nvPr>
        </p:nvSpPr>
        <p:spPr>
          <a:xfrm>
            <a:off x="9429900" y="654843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306A0-48D6-41BD-93F3-114BC78E1378}" type="slidenum">
              <a:rPr kumimoji="1" lang="ja-JP" altLang="en-US" smtClean="0"/>
              <a:t>‹#›</a:t>
            </a:fld>
            <a:endParaRPr kumimoji="1" lang="ja-JP" altLang="en-US"/>
          </a:p>
        </p:txBody>
      </p:sp>
      <p:pic>
        <p:nvPicPr>
          <p:cNvPr id="9" name="図 8"/>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272087" y="6121740"/>
            <a:ext cx="1647825" cy="353106"/>
          </a:xfrm>
          <a:prstGeom prst="rect">
            <a:avLst/>
          </a:prstGeom>
        </p:spPr>
      </p:pic>
    </p:spTree>
    <p:extLst>
      <p:ext uri="{BB962C8B-B14F-4D97-AF65-F5344CB8AC3E}">
        <p14:creationId xmlns:p14="http://schemas.microsoft.com/office/powerpoint/2010/main" val="766491266"/>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14">
            <a:extLst>
              <a:ext uri="{FF2B5EF4-FFF2-40B4-BE49-F238E27FC236}">
                <a16:creationId xmlns:a16="http://schemas.microsoft.com/office/drawing/2014/main" id="{50BDC1C7-3F6D-3705-6BFF-6617C3C3ADC2}"/>
              </a:ext>
            </a:extLst>
          </p:cNvPr>
          <p:cNvSpPr>
            <a:spLocks noGrp="1"/>
          </p:cNvSpPr>
          <p:nvPr>
            <p:ph type="sldNum" sz="quarter" idx="12"/>
          </p:nvPr>
        </p:nvSpPr>
        <p:spPr/>
        <p:txBody>
          <a:bodyPr/>
          <a:lstStyle/>
          <a:p>
            <a:fld id="{0B2306A0-48D6-41BD-93F3-114BC78E1378}" type="slidenum">
              <a:rPr kumimoji="1" lang="ja-JP" altLang="en-US" smtClean="0"/>
              <a:t>1</a:t>
            </a:fld>
            <a:endParaRPr kumimoji="1" lang="ja-JP" altLang="en-US"/>
          </a:p>
        </p:txBody>
      </p:sp>
      <p:pic>
        <p:nvPicPr>
          <p:cNvPr id="1026" name="Picture 2" descr="thumbnail image">
            <a:extLst>
              <a:ext uri="{FF2B5EF4-FFF2-40B4-BE49-F238E27FC236}">
                <a16:creationId xmlns:a16="http://schemas.microsoft.com/office/drawing/2014/main" id="{BA711BFD-AE8F-9E60-817A-B4046CEDB49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フッター プレースホルダー 3">
            <a:extLst>
              <a:ext uri="{FF2B5EF4-FFF2-40B4-BE49-F238E27FC236}">
                <a16:creationId xmlns:a16="http://schemas.microsoft.com/office/drawing/2014/main" id="{A7F41F13-02DC-8983-FD2C-03F22400107E}"/>
              </a:ext>
            </a:extLst>
          </p:cNvPr>
          <p:cNvSpPr>
            <a:spLocks noGrp="1"/>
          </p:cNvSpPr>
          <p:nvPr>
            <p:ph type="ftr" sz="quarter" idx="11"/>
          </p:nvPr>
        </p:nvSpPr>
        <p:spPr>
          <a:xfrm>
            <a:off x="2819400" y="6560316"/>
            <a:ext cx="4114800" cy="365125"/>
          </a:xfrm>
        </p:spPr>
        <p:txBody>
          <a:bodyPr/>
          <a:lstStyle/>
          <a:p>
            <a:r>
              <a:rPr kumimoji="1" lang="en-US" altLang="ja-JP"/>
              <a:t>©2024 PRAPnode.Inc</a:t>
            </a:r>
            <a:endParaRPr kumimoji="1" lang="ja-JP" altLang="en-US"/>
          </a:p>
        </p:txBody>
      </p:sp>
    </p:spTree>
    <p:extLst>
      <p:ext uri="{BB962C8B-B14F-4D97-AF65-F5344CB8AC3E}">
        <p14:creationId xmlns:p14="http://schemas.microsoft.com/office/powerpoint/2010/main" val="922592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正方形/長方形 57">
            <a:extLst>
              <a:ext uri="{FF2B5EF4-FFF2-40B4-BE49-F238E27FC236}">
                <a16:creationId xmlns:a16="http://schemas.microsoft.com/office/drawing/2014/main" id="{F7264239-9DC4-1800-B442-5F0859D93943}"/>
              </a:ext>
            </a:extLst>
          </p:cNvPr>
          <p:cNvSpPr/>
          <p:nvPr/>
        </p:nvSpPr>
        <p:spPr>
          <a:xfrm>
            <a:off x="4321547" y="1039093"/>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売上獲得</a:t>
            </a:r>
            <a:br>
              <a:rPr kumimoji="1" lang="en-US" altLang="ja-JP" dirty="0"/>
            </a:br>
            <a:r>
              <a:rPr kumimoji="1" lang="ja-JP" altLang="en-US"/>
              <a:t>→購買行動に</a:t>
            </a:r>
            <a:r>
              <a:rPr lang="ja-JP" altLang="en-US"/>
              <a:t>繋げたい</a:t>
            </a:r>
            <a:endParaRPr kumimoji="1" lang="ja-JP" altLang="en-US"/>
          </a:p>
        </p:txBody>
      </p:sp>
      <p:sp>
        <p:nvSpPr>
          <p:cNvPr id="62" name="正方形/長方形 61">
            <a:extLst>
              <a:ext uri="{FF2B5EF4-FFF2-40B4-BE49-F238E27FC236}">
                <a16:creationId xmlns:a16="http://schemas.microsoft.com/office/drawing/2014/main" id="{E412D466-A126-B21C-34A7-9D5C187BDE59}"/>
              </a:ext>
            </a:extLst>
          </p:cNvPr>
          <p:cNvSpPr/>
          <p:nvPr/>
        </p:nvSpPr>
        <p:spPr>
          <a:xfrm>
            <a:off x="4321547" y="2122087"/>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リード獲得</a:t>
            </a:r>
            <a:endParaRPr kumimoji="1" lang="en-US" altLang="ja-JP" sz="2400" b="1" dirty="0"/>
          </a:p>
          <a:p>
            <a:pPr algn="ctr"/>
            <a:r>
              <a:rPr lang="ja-JP" altLang="en-US"/>
              <a:t>→問合せに繋げたい</a:t>
            </a:r>
            <a:endParaRPr kumimoji="1" lang="ja-JP" altLang="en-US"/>
          </a:p>
        </p:txBody>
      </p:sp>
      <p:sp>
        <p:nvSpPr>
          <p:cNvPr id="73" name="正方形/長方形 72">
            <a:extLst>
              <a:ext uri="{FF2B5EF4-FFF2-40B4-BE49-F238E27FC236}">
                <a16:creationId xmlns:a16="http://schemas.microsoft.com/office/drawing/2014/main" id="{A1B99BAC-4847-9D08-B38E-9D937B1C44CC}"/>
              </a:ext>
            </a:extLst>
          </p:cNvPr>
          <p:cNvSpPr/>
          <p:nvPr/>
        </p:nvSpPr>
        <p:spPr>
          <a:xfrm>
            <a:off x="4322618" y="1039093"/>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掲載と売上データの相関</a:t>
            </a:r>
            <a:endParaRPr lang="en-US" altLang="ja-JP" sz="2400" dirty="0"/>
          </a:p>
        </p:txBody>
      </p:sp>
      <p:sp>
        <p:nvSpPr>
          <p:cNvPr id="74" name="正方形/長方形 73">
            <a:extLst>
              <a:ext uri="{FF2B5EF4-FFF2-40B4-BE49-F238E27FC236}">
                <a16:creationId xmlns:a16="http://schemas.microsoft.com/office/drawing/2014/main" id="{E4C48A3A-170C-A0C8-221A-EDB8681A5683}"/>
              </a:ext>
            </a:extLst>
          </p:cNvPr>
          <p:cNvSpPr/>
          <p:nvPr/>
        </p:nvSpPr>
        <p:spPr>
          <a:xfrm>
            <a:off x="4322618" y="2122087"/>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掲載と問合せデータ相関</a:t>
            </a:r>
            <a:endParaRPr lang="en-US" altLang="ja-JP" sz="2400" dirty="0"/>
          </a:p>
        </p:txBody>
      </p:sp>
      <p:sp>
        <p:nvSpPr>
          <p:cNvPr id="54" name="正方形/長方形 53">
            <a:extLst>
              <a:ext uri="{FF2B5EF4-FFF2-40B4-BE49-F238E27FC236}">
                <a16:creationId xmlns:a16="http://schemas.microsoft.com/office/drawing/2014/main" id="{3375FD3E-02AE-317B-DFBA-C8237AB03546}"/>
              </a:ext>
            </a:extLst>
          </p:cNvPr>
          <p:cNvSpPr/>
          <p:nvPr/>
        </p:nvSpPr>
        <p:spPr>
          <a:xfrm>
            <a:off x="332509" y="3205081"/>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ブランディング</a:t>
            </a:r>
            <a:br>
              <a:rPr kumimoji="1" lang="en-US" altLang="ja-JP" dirty="0"/>
            </a:br>
            <a:r>
              <a:rPr kumimoji="1" lang="ja-JP" altLang="en-US"/>
              <a:t>→良イメージ</a:t>
            </a:r>
            <a:r>
              <a:rPr kumimoji="1" lang="en-US" altLang="ja-JP" dirty="0"/>
              <a:t>/</a:t>
            </a:r>
            <a:r>
              <a:rPr kumimoji="1" lang="ja-JP" altLang="en-US"/>
              <a:t>第一想起とりたい</a:t>
            </a:r>
          </a:p>
        </p:txBody>
      </p:sp>
      <p:sp>
        <p:nvSpPr>
          <p:cNvPr id="55" name="正方形/長方形 54">
            <a:extLst>
              <a:ext uri="{FF2B5EF4-FFF2-40B4-BE49-F238E27FC236}">
                <a16:creationId xmlns:a16="http://schemas.microsoft.com/office/drawing/2014/main" id="{C434E3A9-795B-A1AE-2109-ECB34B9E0024}"/>
              </a:ext>
            </a:extLst>
          </p:cNvPr>
          <p:cNvSpPr/>
          <p:nvPr/>
        </p:nvSpPr>
        <p:spPr>
          <a:xfrm>
            <a:off x="332509" y="4288075"/>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口コミ醸成</a:t>
            </a:r>
            <a:br>
              <a:rPr kumimoji="1" lang="en-US" altLang="ja-JP" dirty="0"/>
            </a:br>
            <a:r>
              <a:rPr kumimoji="1" lang="ja-JP" altLang="en-US"/>
              <a:t>→</a:t>
            </a:r>
            <a:r>
              <a:rPr kumimoji="1" lang="en-US" altLang="ja-JP" dirty="0"/>
              <a:t>SNS</a:t>
            </a:r>
            <a:r>
              <a:rPr kumimoji="1" lang="ja-JP" altLang="en-US"/>
              <a:t>で拡散させたい</a:t>
            </a:r>
          </a:p>
        </p:txBody>
      </p:sp>
      <p:sp>
        <p:nvSpPr>
          <p:cNvPr id="56" name="正方形/長方形 55">
            <a:extLst>
              <a:ext uri="{FF2B5EF4-FFF2-40B4-BE49-F238E27FC236}">
                <a16:creationId xmlns:a16="http://schemas.microsoft.com/office/drawing/2014/main" id="{543D79EB-983D-547C-5E8E-F1A76E2F8183}"/>
              </a:ext>
            </a:extLst>
          </p:cNvPr>
          <p:cNvSpPr/>
          <p:nvPr/>
        </p:nvSpPr>
        <p:spPr>
          <a:xfrm>
            <a:off x="332509" y="5371069"/>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ファン獲得</a:t>
            </a:r>
            <a:br>
              <a:rPr kumimoji="1" lang="en-US" altLang="ja-JP" dirty="0"/>
            </a:br>
            <a:r>
              <a:rPr kumimoji="1" lang="ja-JP" altLang="en-US"/>
              <a:t>→リピーターさん作りたい</a:t>
            </a:r>
          </a:p>
        </p:txBody>
      </p:sp>
      <p:sp>
        <p:nvSpPr>
          <p:cNvPr id="59" name="正方形/長方形 58">
            <a:extLst>
              <a:ext uri="{FF2B5EF4-FFF2-40B4-BE49-F238E27FC236}">
                <a16:creationId xmlns:a16="http://schemas.microsoft.com/office/drawing/2014/main" id="{81B37B51-B937-CDD9-1D24-24C977E1F53F}"/>
              </a:ext>
            </a:extLst>
          </p:cNvPr>
          <p:cNvSpPr/>
          <p:nvPr/>
        </p:nvSpPr>
        <p:spPr>
          <a:xfrm>
            <a:off x="4321547" y="3205081"/>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営業部</a:t>
            </a:r>
            <a:r>
              <a:rPr kumimoji="1" lang="ja-JP" altLang="en-US" sz="2400" b="1"/>
              <a:t>サポート</a:t>
            </a:r>
            <a:endParaRPr kumimoji="1" lang="en-US" altLang="ja-JP" sz="2400" b="1" dirty="0"/>
          </a:p>
          <a:p>
            <a:pPr algn="ctr"/>
            <a:r>
              <a:rPr lang="ja-JP" altLang="en-US"/>
              <a:t>→商談の武器</a:t>
            </a:r>
            <a:r>
              <a:rPr lang="en-US" altLang="ja-JP" dirty="0"/>
              <a:t>(</a:t>
            </a:r>
            <a:r>
              <a:rPr lang="ja-JP" altLang="en-US"/>
              <a:t>ネタ</a:t>
            </a:r>
            <a:r>
              <a:rPr lang="en-US" altLang="ja-JP" dirty="0"/>
              <a:t>)</a:t>
            </a:r>
            <a:r>
              <a:rPr lang="ja-JP" altLang="en-US"/>
              <a:t>を作りたい</a:t>
            </a:r>
            <a:endParaRPr kumimoji="1" lang="ja-JP" altLang="en-US"/>
          </a:p>
        </p:txBody>
      </p:sp>
      <p:sp>
        <p:nvSpPr>
          <p:cNvPr id="60" name="正方形/長方形 59">
            <a:extLst>
              <a:ext uri="{FF2B5EF4-FFF2-40B4-BE49-F238E27FC236}">
                <a16:creationId xmlns:a16="http://schemas.microsoft.com/office/drawing/2014/main" id="{58C746F8-0F5C-7A55-BDAB-6BC35C2558DD}"/>
              </a:ext>
            </a:extLst>
          </p:cNvPr>
          <p:cNvSpPr/>
          <p:nvPr/>
        </p:nvSpPr>
        <p:spPr>
          <a:xfrm>
            <a:off x="4321547" y="4288075"/>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業界アピール</a:t>
            </a:r>
            <a:br>
              <a:rPr lang="en-US" altLang="ja-JP" b="1" dirty="0"/>
            </a:br>
            <a:r>
              <a:rPr lang="ja-JP" altLang="en-US"/>
              <a:t>→競合の中で優位に立ちたい</a:t>
            </a:r>
            <a:endParaRPr kumimoji="1" lang="ja-JP" altLang="en-US"/>
          </a:p>
        </p:txBody>
      </p:sp>
      <p:sp>
        <p:nvSpPr>
          <p:cNvPr id="61" name="正方形/長方形 60">
            <a:extLst>
              <a:ext uri="{FF2B5EF4-FFF2-40B4-BE49-F238E27FC236}">
                <a16:creationId xmlns:a16="http://schemas.microsoft.com/office/drawing/2014/main" id="{BB005DF0-DC37-9DD9-260C-62F28B69AA7B}"/>
              </a:ext>
            </a:extLst>
          </p:cNvPr>
          <p:cNvSpPr/>
          <p:nvPr/>
        </p:nvSpPr>
        <p:spPr>
          <a:xfrm>
            <a:off x="4321547" y="5371069"/>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SEO</a:t>
            </a:r>
            <a:r>
              <a:rPr kumimoji="1" lang="ja-JP" altLang="en-US" sz="2400" b="1"/>
              <a:t>対策</a:t>
            </a:r>
            <a:endParaRPr kumimoji="1" lang="en-US" altLang="ja-JP" sz="2400" b="1" dirty="0"/>
          </a:p>
          <a:p>
            <a:pPr algn="ctr"/>
            <a:r>
              <a:rPr lang="ja-JP" altLang="en-US"/>
              <a:t>→流入の起点を獲得したい</a:t>
            </a:r>
            <a:endParaRPr kumimoji="1" lang="ja-JP" altLang="en-US"/>
          </a:p>
        </p:txBody>
      </p:sp>
      <p:sp>
        <p:nvSpPr>
          <p:cNvPr id="63" name="正方形/長方形 62">
            <a:extLst>
              <a:ext uri="{FF2B5EF4-FFF2-40B4-BE49-F238E27FC236}">
                <a16:creationId xmlns:a16="http://schemas.microsoft.com/office/drawing/2014/main" id="{5A8CA2EB-83D3-8913-0F91-EB16A952B400}"/>
              </a:ext>
            </a:extLst>
          </p:cNvPr>
          <p:cNvSpPr/>
          <p:nvPr/>
        </p:nvSpPr>
        <p:spPr>
          <a:xfrm>
            <a:off x="8310586" y="1039093"/>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社内モチベーション</a:t>
            </a:r>
            <a:r>
              <a:rPr lang="ja-JP" altLang="en-US" sz="2400" b="1"/>
              <a:t>寄与</a:t>
            </a:r>
            <a:br>
              <a:rPr kumimoji="1" lang="en-US" altLang="ja-JP" dirty="0"/>
            </a:br>
            <a:r>
              <a:rPr kumimoji="1" lang="ja-JP" altLang="en-US"/>
              <a:t>→各人の仕事が社会に影響を</a:t>
            </a:r>
            <a:endParaRPr kumimoji="1" lang="en-US" altLang="ja-JP" dirty="0"/>
          </a:p>
          <a:p>
            <a:pPr algn="ctr"/>
            <a:r>
              <a:rPr lang="ja-JP" altLang="en-US"/>
              <a:t>与えている事を</a:t>
            </a:r>
            <a:r>
              <a:rPr kumimoji="1" lang="ja-JP" altLang="en-US"/>
              <a:t>見える化したい</a:t>
            </a:r>
          </a:p>
        </p:txBody>
      </p:sp>
      <p:sp>
        <p:nvSpPr>
          <p:cNvPr id="64" name="正方形/長方形 63">
            <a:extLst>
              <a:ext uri="{FF2B5EF4-FFF2-40B4-BE49-F238E27FC236}">
                <a16:creationId xmlns:a16="http://schemas.microsoft.com/office/drawing/2014/main" id="{157E9521-6E32-6A66-ED0F-6F20AA2342EF}"/>
              </a:ext>
            </a:extLst>
          </p:cNvPr>
          <p:cNvSpPr/>
          <p:nvPr/>
        </p:nvSpPr>
        <p:spPr>
          <a:xfrm>
            <a:off x="8310586" y="2122087"/>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採用への貢献</a:t>
            </a:r>
            <a:br>
              <a:rPr lang="en-US" altLang="ja-JP" dirty="0"/>
            </a:br>
            <a:r>
              <a:rPr lang="ja-JP" altLang="en-US"/>
              <a:t>→面白そう！すごい！尊敬！</a:t>
            </a:r>
            <a:endParaRPr lang="en-US" altLang="ja-JP" dirty="0"/>
          </a:p>
          <a:p>
            <a:pPr algn="ctr"/>
            <a:r>
              <a:rPr kumimoji="1" lang="ja-JP" altLang="en-US"/>
              <a:t>を学生に思ってもらいたい</a:t>
            </a:r>
          </a:p>
        </p:txBody>
      </p:sp>
      <p:sp>
        <p:nvSpPr>
          <p:cNvPr id="65" name="正方形/長方形 64">
            <a:extLst>
              <a:ext uri="{FF2B5EF4-FFF2-40B4-BE49-F238E27FC236}">
                <a16:creationId xmlns:a16="http://schemas.microsoft.com/office/drawing/2014/main" id="{79647426-45B1-95F4-F726-1FC174539657}"/>
              </a:ext>
            </a:extLst>
          </p:cNvPr>
          <p:cNvSpPr/>
          <p:nvPr/>
        </p:nvSpPr>
        <p:spPr>
          <a:xfrm>
            <a:off x="8310586" y="4288074"/>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窓口としての機能</a:t>
            </a:r>
            <a:br>
              <a:rPr kumimoji="1" lang="en-US" altLang="ja-JP" dirty="0"/>
            </a:br>
            <a:r>
              <a:rPr lang="ja-JP" altLang="en-US"/>
              <a:t>→問合せや炎上時の対応で</a:t>
            </a:r>
            <a:br>
              <a:rPr lang="en-US" altLang="ja-JP" dirty="0"/>
            </a:br>
            <a:r>
              <a:rPr lang="ja-JP" altLang="en-US"/>
              <a:t>ないと困る</a:t>
            </a:r>
            <a:endParaRPr kumimoji="1" lang="ja-JP" altLang="en-US"/>
          </a:p>
        </p:txBody>
      </p:sp>
      <p:sp>
        <p:nvSpPr>
          <p:cNvPr id="66" name="正方形/長方形 65">
            <a:extLst>
              <a:ext uri="{FF2B5EF4-FFF2-40B4-BE49-F238E27FC236}">
                <a16:creationId xmlns:a16="http://schemas.microsoft.com/office/drawing/2014/main" id="{4F138A7F-0B56-9EC8-CC9E-EEA9410FA861}"/>
              </a:ext>
            </a:extLst>
          </p:cNvPr>
          <p:cNvSpPr/>
          <p:nvPr/>
        </p:nvSpPr>
        <p:spPr>
          <a:xfrm>
            <a:off x="8310586" y="3205081"/>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会社での存在意義確立</a:t>
            </a:r>
            <a:br>
              <a:rPr lang="en-US" altLang="ja-JP" dirty="0"/>
            </a:br>
            <a:r>
              <a:rPr lang="ja-JP" altLang="en-US"/>
              <a:t>→必要性をとにかく説きたい</a:t>
            </a:r>
            <a:endParaRPr kumimoji="1" lang="ja-JP" altLang="en-US"/>
          </a:p>
        </p:txBody>
      </p:sp>
      <p:sp>
        <p:nvSpPr>
          <p:cNvPr id="67" name="正方形/長方形 66">
            <a:extLst>
              <a:ext uri="{FF2B5EF4-FFF2-40B4-BE49-F238E27FC236}">
                <a16:creationId xmlns:a16="http://schemas.microsoft.com/office/drawing/2014/main" id="{23DE1596-5658-8204-AABC-55BEEF541463}"/>
              </a:ext>
            </a:extLst>
          </p:cNvPr>
          <p:cNvSpPr/>
          <p:nvPr/>
        </p:nvSpPr>
        <p:spPr>
          <a:xfrm>
            <a:off x="8310586" y="5371069"/>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とりあえず発信</a:t>
            </a:r>
            <a:r>
              <a:rPr lang="ja-JP" altLang="en-US" sz="2400" b="1"/>
              <a:t>・</a:t>
            </a:r>
            <a:r>
              <a:rPr kumimoji="1" lang="ja-JP" altLang="en-US" sz="2400" b="1"/>
              <a:t>掲載</a:t>
            </a:r>
            <a:br>
              <a:rPr kumimoji="1" lang="en-US" altLang="ja-JP" dirty="0"/>
            </a:br>
            <a:r>
              <a:rPr kumimoji="1" lang="ja-JP" altLang="en-US"/>
              <a:t>→特に目的なし</a:t>
            </a:r>
          </a:p>
        </p:txBody>
      </p:sp>
      <p:sp>
        <p:nvSpPr>
          <p:cNvPr id="70" name="正方形/長方形 69">
            <a:extLst>
              <a:ext uri="{FF2B5EF4-FFF2-40B4-BE49-F238E27FC236}">
                <a16:creationId xmlns:a16="http://schemas.microsoft.com/office/drawing/2014/main" id="{EB5183B7-50D3-0546-AF84-253069C1F25F}"/>
              </a:ext>
            </a:extLst>
          </p:cNvPr>
          <p:cNvSpPr/>
          <p:nvPr/>
        </p:nvSpPr>
        <p:spPr>
          <a:xfrm>
            <a:off x="332508" y="3205081"/>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イメージ調査</a:t>
            </a:r>
            <a:endParaRPr lang="en-US" altLang="ja-JP" sz="1600" dirty="0"/>
          </a:p>
        </p:txBody>
      </p:sp>
      <p:sp>
        <p:nvSpPr>
          <p:cNvPr id="71" name="正方形/長方形 70">
            <a:extLst>
              <a:ext uri="{FF2B5EF4-FFF2-40B4-BE49-F238E27FC236}">
                <a16:creationId xmlns:a16="http://schemas.microsoft.com/office/drawing/2014/main" id="{C06AEADD-AA85-897F-8A79-39FBF787B47D}"/>
              </a:ext>
            </a:extLst>
          </p:cNvPr>
          <p:cNvSpPr/>
          <p:nvPr/>
        </p:nvSpPr>
        <p:spPr>
          <a:xfrm>
            <a:off x="332508" y="4288073"/>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記事のシェアボタン押数</a:t>
            </a:r>
            <a:endParaRPr lang="en-US" altLang="ja-JP" sz="2400" dirty="0"/>
          </a:p>
        </p:txBody>
      </p:sp>
      <p:sp>
        <p:nvSpPr>
          <p:cNvPr id="72" name="正方形/長方形 71">
            <a:extLst>
              <a:ext uri="{FF2B5EF4-FFF2-40B4-BE49-F238E27FC236}">
                <a16:creationId xmlns:a16="http://schemas.microsoft.com/office/drawing/2014/main" id="{973DBD7F-1321-6A6D-C087-6320569985F5}"/>
              </a:ext>
            </a:extLst>
          </p:cNvPr>
          <p:cNvSpPr/>
          <p:nvPr/>
        </p:nvSpPr>
        <p:spPr>
          <a:xfrm>
            <a:off x="332508" y="5388384"/>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2400" b="1" dirty="0"/>
              <a:t>SNS</a:t>
            </a:r>
            <a:r>
              <a:rPr lang="ja-JP" altLang="en-US" sz="2400" b="1"/>
              <a:t>での発言投稿数</a:t>
            </a:r>
            <a:endParaRPr lang="en-US" altLang="ja-JP" sz="2400" dirty="0"/>
          </a:p>
        </p:txBody>
      </p:sp>
      <p:sp>
        <p:nvSpPr>
          <p:cNvPr id="75" name="正方形/長方形 74">
            <a:extLst>
              <a:ext uri="{FF2B5EF4-FFF2-40B4-BE49-F238E27FC236}">
                <a16:creationId xmlns:a16="http://schemas.microsoft.com/office/drawing/2014/main" id="{8405AC77-E38B-C8D9-9CF5-0CF13C77CECD}"/>
              </a:ext>
            </a:extLst>
          </p:cNvPr>
          <p:cNvSpPr/>
          <p:nvPr/>
        </p:nvSpPr>
        <p:spPr>
          <a:xfrm>
            <a:off x="4322618" y="3205081"/>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重要媒体での良質掲載</a:t>
            </a:r>
            <a:endParaRPr lang="ja-JP" altLang="en-US" sz="2400"/>
          </a:p>
        </p:txBody>
      </p:sp>
      <p:sp>
        <p:nvSpPr>
          <p:cNvPr id="76" name="正方形/長方形 75">
            <a:extLst>
              <a:ext uri="{FF2B5EF4-FFF2-40B4-BE49-F238E27FC236}">
                <a16:creationId xmlns:a16="http://schemas.microsoft.com/office/drawing/2014/main" id="{CB351861-2F98-1793-C4CA-ABB58FABF05F}"/>
              </a:ext>
            </a:extLst>
          </p:cNvPr>
          <p:cNvSpPr/>
          <p:nvPr/>
        </p:nvSpPr>
        <p:spPr>
          <a:xfrm>
            <a:off x="4322618" y="4288073"/>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掲載数の競合比較載</a:t>
            </a:r>
            <a:endParaRPr lang="ja-JP" altLang="en-US" sz="2400"/>
          </a:p>
        </p:txBody>
      </p:sp>
      <p:sp>
        <p:nvSpPr>
          <p:cNvPr id="77" name="正方形/長方形 76">
            <a:extLst>
              <a:ext uri="{FF2B5EF4-FFF2-40B4-BE49-F238E27FC236}">
                <a16:creationId xmlns:a16="http://schemas.microsoft.com/office/drawing/2014/main" id="{080E77EB-C11F-8055-2E27-E7A4138B0C79}"/>
              </a:ext>
            </a:extLst>
          </p:cNvPr>
          <p:cNvSpPr/>
          <p:nvPr/>
        </p:nvSpPr>
        <p:spPr>
          <a:xfrm>
            <a:off x="4322618" y="5388384"/>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メディアからの</a:t>
            </a:r>
            <a:r>
              <a:rPr lang="en-US" altLang="ja-JP" sz="2400" b="1" dirty="0"/>
              <a:t>HP</a:t>
            </a:r>
            <a:r>
              <a:rPr lang="ja-JP" altLang="en-US" sz="2400" b="1"/>
              <a:t>流入数</a:t>
            </a:r>
            <a:endParaRPr lang="en-US" altLang="ja-JP" sz="2400" dirty="0"/>
          </a:p>
        </p:txBody>
      </p:sp>
      <p:sp>
        <p:nvSpPr>
          <p:cNvPr id="78" name="正方形/長方形 77">
            <a:extLst>
              <a:ext uri="{FF2B5EF4-FFF2-40B4-BE49-F238E27FC236}">
                <a16:creationId xmlns:a16="http://schemas.microsoft.com/office/drawing/2014/main" id="{F12144F9-F271-7C36-5F69-7ABE8985EA35}"/>
              </a:ext>
            </a:extLst>
          </p:cNvPr>
          <p:cNvSpPr/>
          <p:nvPr/>
        </p:nvSpPr>
        <p:spPr>
          <a:xfrm>
            <a:off x="8309514" y="1039093"/>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社内アンケート</a:t>
            </a:r>
            <a:r>
              <a:rPr lang="en-US" altLang="ja-JP" sz="2400" b="1" dirty="0"/>
              <a:t>(</a:t>
            </a:r>
            <a:r>
              <a:rPr lang="ja-JP" altLang="en-US" sz="2400" b="1"/>
              <a:t>定点</a:t>
            </a:r>
            <a:r>
              <a:rPr lang="en-US" altLang="ja-JP" sz="2400" b="1" dirty="0"/>
              <a:t>)</a:t>
            </a:r>
            <a:endParaRPr lang="en-US" altLang="ja-JP" sz="2400" dirty="0"/>
          </a:p>
        </p:txBody>
      </p:sp>
      <p:sp>
        <p:nvSpPr>
          <p:cNvPr id="79" name="正方形/長方形 78">
            <a:extLst>
              <a:ext uri="{FF2B5EF4-FFF2-40B4-BE49-F238E27FC236}">
                <a16:creationId xmlns:a16="http://schemas.microsoft.com/office/drawing/2014/main" id="{459F5C8F-DDED-A2CF-EC41-ECFF8206C22A}"/>
              </a:ext>
            </a:extLst>
          </p:cNvPr>
          <p:cNvSpPr/>
          <p:nvPr/>
        </p:nvSpPr>
        <p:spPr>
          <a:xfrm>
            <a:off x="8309514" y="2122087"/>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学生アンケート</a:t>
            </a:r>
            <a:endParaRPr lang="en-US" altLang="ja-JP" sz="2400" dirty="0"/>
          </a:p>
        </p:txBody>
      </p:sp>
      <p:sp>
        <p:nvSpPr>
          <p:cNvPr id="80" name="正方形/長方形 79">
            <a:extLst>
              <a:ext uri="{FF2B5EF4-FFF2-40B4-BE49-F238E27FC236}">
                <a16:creationId xmlns:a16="http://schemas.microsoft.com/office/drawing/2014/main" id="{5D4081AB-1E9A-B412-F8E0-D187ABDEB630}"/>
              </a:ext>
            </a:extLst>
          </p:cNvPr>
          <p:cNvSpPr/>
          <p:nvPr/>
        </p:nvSpPr>
        <p:spPr>
          <a:xfrm>
            <a:off x="8309514" y="3205081"/>
            <a:ext cx="3546764" cy="978055"/>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掲載数・記事共有</a:t>
            </a:r>
            <a:endParaRPr lang="en-US" altLang="ja-JP" sz="2400" b="1" dirty="0"/>
          </a:p>
        </p:txBody>
      </p:sp>
      <p:sp>
        <p:nvSpPr>
          <p:cNvPr id="81" name="正方形/長方形 80">
            <a:extLst>
              <a:ext uri="{FF2B5EF4-FFF2-40B4-BE49-F238E27FC236}">
                <a16:creationId xmlns:a16="http://schemas.microsoft.com/office/drawing/2014/main" id="{9652444E-F1E8-7915-6206-480FA25AE9AC}"/>
              </a:ext>
            </a:extLst>
          </p:cNvPr>
          <p:cNvSpPr/>
          <p:nvPr/>
        </p:nvSpPr>
        <p:spPr>
          <a:xfrm>
            <a:off x="8309514" y="4288075"/>
            <a:ext cx="3546764" cy="978055"/>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ネガティブな掲載数</a:t>
            </a:r>
            <a:endParaRPr lang="en-US" altLang="ja-JP" sz="2400" b="1" dirty="0"/>
          </a:p>
        </p:txBody>
      </p:sp>
      <p:sp>
        <p:nvSpPr>
          <p:cNvPr id="82" name="正方形/長方形 81">
            <a:extLst>
              <a:ext uri="{FF2B5EF4-FFF2-40B4-BE49-F238E27FC236}">
                <a16:creationId xmlns:a16="http://schemas.microsoft.com/office/drawing/2014/main" id="{1AED5EF2-CEE1-4425-528B-11EF0E9AC0A7}"/>
              </a:ext>
            </a:extLst>
          </p:cNvPr>
          <p:cNvSpPr/>
          <p:nvPr/>
        </p:nvSpPr>
        <p:spPr>
          <a:xfrm>
            <a:off x="8309514" y="5388384"/>
            <a:ext cx="3546764" cy="978055"/>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広告換算額</a:t>
            </a:r>
            <a:endParaRPr lang="en-US" altLang="ja-JP" sz="2400" b="1" dirty="0"/>
          </a:p>
        </p:txBody>
      </p:sp>
      <p:sp>
        <p:nvSpPr>
          <p:cNvPr id="83" name="フッター プレースホルダー 82">
            <a:extLst>
              <a:ext uri="{FF2B5EF4-FFF2-40B4-BE49-F238E27FC236}">
                <a16:creationId xmlns:a16="http://schemas.microsoft.com/office/drawing/2014/main" id="{7AC5E76D-1CD0-8E7F-6612-9B1A6A6AF32F}"/>
              </a:ext>
            </a:extLst>
          </p:cNvPr>
          <p:cNvSpPr>
            <a:spLocks noGrp="1"/>
          </p:cNvSpPr>
          <p:nvPr>
            <p:ph type="ftr" sz="quarter" idx="11"/>
          </p:nvPr>
        </p:nvSpPr>
        <p:spPr/>
        <p:txBody>
          <a:bodyPr/>
          <a:lstStyle/>
          <a:p>
            <a:r>
              <a:rPr kumimoji="1" lang="en-US" altLang="ja-JP" dirty="0"/>
              <a:t>©2024 </a:t>
            </a:r>
            <a:r>
              <a:rPr kumimoji="1" lang="en-US" altLang="ja-JP" dirty="0" err="1"/>
              <a:t>PRAPnode.Inc</a:t>
            </a:r>
            <a:endParaRPr kumimoji="1" lang="ja-JP" altLang="en-US"/>
          </a:p>
        </p:txBody>
      </p:sp>
      <p:sp>
        <p:nvSpPr>
          <p:cNvPr id="84" name="スライド番号プレースホルダー 83">
            <a:extLst>
              <a:ext uri="{FF2B5EF4-FFF2-40B4-BE49-F238E27FC236}">
                <a16:creationId xmlns:a16="http://schemas.microsoft.com/office/drawing/2014/main" id="{5A1929F3-9B65-4D6F-7795-248D148AFA7F}"/>
              </a:ext>
            </a:extLst>
          </p:cNvPr>
          <p:cNvSpPr>
            <a:spLocks noGrp="1"/>
          </p:cNvSpPr>
          <p:nvPr>
            <p:ph type="sldNum" sz="quarter" idx="12"/>
          </p:nvPr>
        </p:nvSpPr>
        <p:spPr/>
        <p:txBody>
          <a:bodyPr/>
          <a:lstStyle/>
          <a:p>
            <a:fld id="{0B2306A0-48D6-41BD-93F3-114BC78E1378}" type="slidenum">
              <a:rPr kumimoji="1" lang="ja-JP" altLang="en-US" smtClean="0"/>
              <a:t>10</a:t>
            </a:fld>
            <a:endParaRPr kumimoji="1" lang="ja-JP" altLang="en-US"/>
          </a:p>
        </p:txBody>
      </p:sp>
      <p:sp>
        <p:nvSpPr>
          <p:cNvPr id="13" name="正方形/長方形 12">
            <a:extLst>
              <a:ext uri="{FF2B5EF4-FFF2-40B4-BE49-F238E27FC236}">
                <a16:creationId xmlns:a16="http://schemas.microsoft.com/office/drawing/2014/main" id="{C3861FBC-9CAA-D44B-871B-89A67966EDA3}"/>
              </a:ext>
            </a:extLst>
          </p:cNvPr>
          <p:cNvSpPr/>
          <p:nvPr/>
        </p:nvSpPr>
        <p:spPr>
          <a:xfrm>
            <a:off x="1" y="0"/>
            <a:ext cx="12192000" cy="6858000"/>
          </a:xfrm>
          <a:prstGeom prst="rect">
            <a:avLst/>
          </a:prstGeom>
          <a:gradFill>
            <a:gsLst>
              <a:gs pos="0">
                <a:srgbClr val="F29EC3">
                  <a:alpha val="90000"/>
                </a:srgbClr>
              </a:gs>
              <a:gs pos="61000">
                <a:srgbClr val="F9D1D8">
                  <a:alpha val="90000"/>
                </a:srgbClr>
              </a:gs>
            </a:gsLst>
            <a:lin ang="189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1" name="グループ化 10">
            <a:extLst>
              <a:ext uri="{FF2B5EF4-FFF2-40B4-BE49-F238E27FC236}">
                <a16:creationId xmlns:a16="http://schemas.microsoft.com/office/drawing/2014/main" id="{6EAF1B31-6E44-B7EB-743F-9101E3E482FE}"/>
              </a:ext>
            </a:extLst>
          </p:cNvPr>
          <p:cNvGrpSpPr/>
          <p:nvPr/>
        </p:nvGrpSpPr>
        <p:grpSpPr>
          <a:xfrm>
            <a:off x="522389" y="4288073"/>
            <a:ext cx="11145078" cy="2036328"/>
            <a:chOff x="522389" y="4325783"/>
            <a:chExt cx="11145078" cy="2036328"/>
          </a:xfrm>
        </p:grpSpPr>
        <p:sp>
          <p:nvSpPr>
            <p:cNvPr id="7" name="角丸四角形 6">
              <a:extLst>
                <a:ext uri="{FF2B5EF4-FFF2-40B4-BE49-F238E27FC236}">
                  <a16:creationId xmlns:a16="http://schemas.microsoft.com/office/drawing/2014/main" id="{C0140FFA-BFE0-37A8-4526-F75EEBA48FCD}"/>
                </a:ext>
              </a:extLst>
            </p:cNvPr>
            <p:cNvSpPr/>
            <p:nvPr/>
          </p:nvSpPr>
          <p:spPr>
            <a:xfrm>
              <a:off x="522389" y="4325783"/>
              <a:ext cx="11145078" cy="203200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sz="2400" b="1" u="sng">
                  <a:solidFill>
                    <a:schemeClr val="bg1">
                      <a:lumMod val="50000"/>
                    </a:schemeClr>
                  </a:solidFill>
                </a:rPr>
                <a:t>よくある失敗</a:t>
              </a:r>
              <a:endParaRPr lang="en-US" altLang="ja-JP" sz="2400" b="1" u="sng" dirty="0">
                <a:solidFill>
                  <a:schemeClr val="bg1">
                    <a:lumMod val="50000"/>
                  </a:schemeClr>
                </a:solidFill>
              </a:endParaRPr>
            </a:p>
            <a:p>
              <a:pPr algn="ctr">
                <a:lnSpc>
                  <a:spcPct val="150000"/>
                </a:lnSpc>
              </a:pPr>
              <a:r>
                <a:rPr kumimoji="1" lang="ja-JP" altLang="en-US" sz="4000" b="1">
                  <a:solidFill>
                    <a:schemeClr val="bg1">
                      <a:lumMod val="50000"/>
                    </a:schemeClr>
                  </a:solidFill>
                </a:rPr>
                <a:t>「届けるために行動量重視！」</a:t>
              </a:r>
              <a:br>
                <a:rPr kumimoji="1" lang="en-US" altLang="ja-JP" sz="4000" b="1" dirty="0">
                  <a:solidFill>
                    <a:schemeClr val="bg1">
                      <a:lumMod val="50000"/>
                    </a:schemeClr>
                  </a:solidFill>
                </a:rPr>
              </a:br>
              <a:r>
                <a:rPr kumimoji="1" lang="ja-JP" altLang="en-US" sz="2400">
                  <a:solidFill>
                    <a:schemeClr val="bg1">
                      <a:lumMod val="50000"/>
                    </a:schemeClr>
                  </a:solidFill>
                </a:rPr>
                <a:t>⇨過去最高の掲載数でも認知度は</a:t>
              </a:r>
              <a:r>
                <a:rPr lang="ja-JP" altLang="en-US" sz="2400">
                  <a:solidFill>
                    <a:schemeClr val="bg1">
                      <a:lumMod val="50000"/>
                    </a:schemeClr>
                  </a:solidFill>
                </a:rPr>
                <a:t>変わらず</a:t>
              </a:r>
              <a:r>
                <a:rPr lang="en-US" altLang="ja-JP" sz="2400" dirty="0">
                  <a:solidFill>
                    <a:schemeClr val="bg1">
                      <a:lumMod val="50000"/>
                    </a:schemeClr>
                  </a:solidFill>
                </a:rPr>
                <a:t>…</a:t>
              </a:r>
              <a:endParaRPr kumimoji="1" lang="en-US" altLang="ja-JP" sz="2400" dirty="0">
                <a:solidFill>
                  <a:schemeClr val="bg1">
                    <a:lumMod val="50000"/>
                  </a:schemeClr>
                </a:solidFill>
              </a:endParaRPr>
            </a:p>
          </p:txBody>
        </p:sp>
        <p:pic>
          <p:nvPicPr>
            <p:cNvPr id="9" name="図 8" descr="部屋 が含まれている画像&#10;&#10;自動的に生成された説明">
              <a:extLst>
                <a:ext uri="{FF2B5EF4-FFF2-40B4-BE49-F238E27FC236}">
                  <a16:creationId xmlns:a16="http://schemas.microsoft.com/office/drawing/2014/main" id="{5BEA2C78-89CB-90FC-92AC-1FA62B8208C1}"/>
                </a:ext>
              </a:extLst>
            </p:cNvPr>
            <p:cNvPicPr>
              <a:picLocks noChangeAspect="1"/>
            </p:cNvPicPr>
            <p:nvPr/>
          </p:nvPicPr>
          <p:blipFill rotWithShape="1">
            <a:blip r:embed="rId3">
              <a:grayscl/>
            </a:blip>
            <a:srcRect l="19045" t="31121" r="63026" b="5512"/>
            <a:stretch/>
          </p:blipFill>
          <p:spPr>
            <a:xfrm>
              <a:off x="1480295" y="4338768"/>
              <a:ext cx="1088095" cy="2023343"/>
            </a:xfrm>
            <a:prstGeom prst="rect">
              <a:avLst/>
            </a:prstGeom>
          </p:spPr>
        </p:pic>
        <p:pic>
          <p:nvPicPr>
            <p:cNvPr id="10" name="図 9" descr="部屋 が含まれている画像&#10;&#10;自動的に生成された説明">
              <a:extLst>
                <a:ext uri="{FF2B5EF4-FFF2-40B4-BE49-F238E27FC236}">
                  <a16:creationId xmlns:a16="http://schemas.microsoft.com/office/drawing/2014/main" id="{8EC68DBA-1018-1926-DAD6-0EFAFE5E4061}"/>
                </a:ext>
              </a:extLst>
            </p:cNvPr>
            <p:cNvPicPr>
              <a:picLocks noChangeAspect="1"/>
            </p:cNvPicPr>
            <p:nvPr/>
          </p:nvPicPr>
          <p:blipFill rotWithShape="1">
            <a:blip r:embed="rId3">
              <a:grayscl/>
            </a:blip>
            <a:srcRect l="82071" t="31121" b="5512"/>
            <a:stretch/>
          </p:blipFill>
          <p:spPr>
            <a:xfrm>
              <a:off x="9623610" y="4338768"/>
              <a:ext cx="1088095" cy="2023343"/>
            </a:xfrm>
            <a:prstGeom prst="rect">
              <a:avLst/>
            </a:prstGeom>
          </p:spPr>
        </p:pic>
      </p:grpSp>
      <p:sp>
        <p:nvSpPr>
          <p:cNvPr id="57" name="正方形/長方形 56">
            <a:extLst>
              <a:ext uri="{FF2B5EF4-FFF2-40B4-BE49-F238E27FC236}">
                <a16:creationId xmlns:a16="http://schemas.microsoft.com/office/drawing/2014/main" id="{50049897-1449-FD41-9135-59689ACEB1C8}"/>
              </a:ext>
            </a:extLst>
          </p:cNvPr>
          <p:cNvSpPr/>
          <p:nvPr/>
        </p:nvSpPr>
        <p:spPr>
          <a:xfrm>
            <a:off x="332509" y="2122087"/>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認知度獲得（情報）</a:t>
            </a:r>
            <a:br>
              <a:rPr kumimoji="1" lang="en-US" altLang="ja-JP" dirty="0"/>
            </a:br>
            <a:r>
              <a:rPr kumimoji="1" lang="ja-JP" altLang="en-US"/>
              <a:t>→最新情報を知ってもらいたい</a:t>
            </a:r>
          </a:p>
        </p:txBody>
      </p:sp>
      <p:sp>
        <p:nvSpPr>
          <p:cNvPr id="69" name="正方形/長方形 68">
            <a:extLst>
              <a:ext uri="{FF2B5EF4-FFF2-40B4-BE49-F238E27FC236}">
                <a16:creationId xmlns:a16="http://schemas.microsoft.com/office/drawing/2014/main" id="{2F17CA41-8BEA-0082-F09B-5B553A8E7134}"/>
              </a:ext>
            </a:extLst>
          </p:cNvPr>
          <p:cNvSpPr/>
          <p:nvPr/>
        </p:nvSpPr>
        <p:spPr>
          <a:xfrm>
            <a:off x="332508" y="2122087"/>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重要媒体でのリーチ数</a:t>
            </a:r>
            <a:endParaRPr lang="en-US" altLang="ja-JP" sz="2400" dirty="0"/>
          </a:p>
        </p:txBody>
      </p:sp>
      <p:sp>
        <p:nvSpPr>
          <p:cNvPr id="15" name="正方形/長方形 14">
            <a:extLst>
              <a:ext uri="{FF2B5EF4-FFF2-40B4-BE49-F238E27FC236}">
                <a16:creationId xmlns:a16="http://schemas.microsoft.com/office/drawing/2014/main" id="{A79DA37F-017E-549F-0106-635DF1B620BE}"/>
              </a:ext>
            </a:extLst>
          </p:cNvPr>
          <p:cNvSpPr/>
          <p:nvPr/>
        </p:nvSpPr>
        <p:spPr>
          <a:xfrm>
            <a:off x="332508" y="1039093"/>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認知度調査数値</a:t>
            </a:r>
            <a:r>
              <a:rPr lang="en-US" altLang="ja-JP" sz="2400" b="1" dirty="0"/>
              <a:t>(</a:t>
            </a:r>
            <a:r>
              <a:rPr lang="ja-JP" altLang="en-US" sz="2400" b="1"/>
              <a:t>定点</a:t>
            </a:r>
            <a:r>
              <a:rPr lang="en-US" altLang="ja-JP" sz="2400" b="1" dirty="0"/>
              <a:t>)</a:t>
            </a:r>
            <a:endParaRPr lang="en-US" altLang="ja-JP" sz="2400" dirty="0"/>
          </a:p>
        </p:txBody>
      </p:sp>
      <p:sp>
        <p:nvSpPr>
          <p:cNvPr id="52" name="タイトル 1">
            <a:extLst>
              <a:ext uri="{FF2B5EF4-FFF2-40B4-BE49-F238E27FC236}">
                <a16:creationId xmlns:a16="http://schemas.microsoft.com/office/drawing/2014/main" id="{B0B8D8F9-FEF1-111D-EBBD-FAF8A2DA8567}"/>
              </a:ext>
            </a:extLst>
          </p:cNvPr>
          <p:cNvSpPr>
            <a:spLocks noGrp="1"/>
          </p:cNvSpPr>
          <p:nvPr>
            <p:ph type="ctrTitle"/>
          </p:nvPr>
        </p:nvSpPr>
        <p:spPr>
          <a:xfrm>
            <a:off x="1480295" y="173176"/>
            <a:ext cx="9231410" cy="671396"/>
          </a:xfrm>
        </p:spPr>
        <p:txBody>
          <a:bodyPr anchor="b">
            <a:normAutofit/>
          </a:bodyPr>
          <a:lstStyle/>
          <a:p>
            <a:r>
              <a:rPr kumimoji="1" lang="en-US" altLang="ja-JP" sz="3600" b="1" dirty="0">
                <a:solidFill>
                  <a:srgbClr val="4F83BF"/>
                </a:solidFill>
                <a:latin typeface="Yu Gothic Medium" panose="020B0400000000000000" pitchFamily="34" charset="-128"/>
                <a:ea typeface="Yu Gothic Medium" panose="020B0400000000000000" pitchFamily="34" charset="-128"/>
              </a:rPr>
              <a:t>KPI</a:t>
            </a:r>
            <a:r>
              <a:rPr lang="ja-JP" altLang="en-US" sz="3600" b="1">
                <a:solidFill>
                  <a:srgbClr val="4F83BF"/>
                </a:solidFill>
                <a:latin typeface="Yu Gothic Medium" panose="020B0400000000000000" pitchFamily="34" charset="-128"/>
                <a:ea typeface="Yu Gothic Medium" panose="020B0400000000000000" pitchFamily="34" charset="-128"/>
              </a:rPr>
              <a:t>分析時のよくある失敗と予防法</a:t>
            </a:r>
            <a:endParaRPr kumimoji="1" lang="ja-JP" altLang="en-US" sz="3600" b="1">
              <a:solidFill>
                <a:srgbClr val="4F83BF"/>
              </a:solidFill>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3940259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12"/>
          </p:nvPr>
        </p:nvSpPr>
        <p:spPr/>
        <p:txBody>
          <a:bodyPr/>
          <a:lstStyle/>
          <a:p>
            <a:fld id="{0B2306A0-48D6-41BD-93F3-114BC78E1378}" type="slidenum">
              <a:rPr lang="en-US" altLang="ja-JP" smtClean="0"/>
              <a:pPr/>
              <a:t>11</a:t>
            </a:fld>
            <a:endParaRPr lang="en-US" dirty="0"/>
          </a:p>
        </p:txBody>
      </p:sp>
      <p:sp>
        <p:nvSpPr>
          <p:cNvPr id="2" name="フッター プレースホルダー 1"/>
          <p:cNvSpPr>
            <a:spLocks noGrp="1"/>
          </p:cNvSpPr>
          <p:nvPr>
            <p:ph type="ftr" sz="quarter" idx="11"/>
          </p:nvPr>
        </p:nvSpPr>
        <p:spPr/>
        <p:txBody>
          <a:bodyPr/>
          <a:lstStyle/>
          <a:p>
            <a:r>
              <a:rPr lang="en-US" altLang="ja-JP"/>
              <a:t>©2024 PRAPnode.Inc</a:t>
            </a:r>
            <a:endParaRPr lang="ja-JP" altLang="en-US" dirty="0"/>
          </a:p>
        </p:txBody>
      </p:sp>
      <p:sp>
        <p:nvSpPr>
          <p:cNvPr id="4" name="テキスト ボックス 3">
            <a:extLst>
              <a:ext uri="{FF2B5EF4-FFF2-40B4-BE49-F238E27FC236}">
                <a16:creationId xmlns:a16="http://schemas.microsoft.com/office/drawing/2014/main" id="{AD037818-2C5D-9A3E-54B8-218E054AD7E0}"/>
              </a:ext>
            </a:extLst>
          </p:cNvPr>
          <p:cNvSpPr txBox="1"/>
          <p:nvPr/>
        </p:nvSpPr>
        <p:spPr>
          <a:xfrm>
            <a:off x="2127090" y="405176"/>
            <a:ext cx="7937820" cy="551090"/>
          </a:xfrm>
          <a:prstGeom prst="rect">
            <a:avLst/>
          </a:prstGeom>
          <a:noFill/>
        </p:spPr>
        <p:txBody>
          <a:bodyPr wrap="square" tIns="108000" bIns="72000" rtlCol="0">
            <a:spAutoFit/>
          </a:bodyPr>
          <a:lstStyle/>
          <a:p>
            <a:pPr algn="ctr"/>
            <a:r>
              <a:rPr lang="ja-JP" altLang="en-US" sz="2400" b="1">
                <a:solidFill>
                  <a:srgbClr val="1E98B7"/>
                </a:solidFill>
              </a:rPr>
              <a:t>サイト分析に関するご要望を多く頂きました。</a:t>
            </a:r>
            <a:endParaRPr lang="en-US" altLang="ja-JP" sz="2400" dirty="0">
              <a:solidFill>
                <a:srgbClr val="1E98B7"/>
              </a:solidFill>
            </a:endParaRPr>
          </a:p>
        </p:txBody>
      </p:sp>
      <p:sp>
        <p:nvSpPr>
          <p:cNvPr id="5" name="テキスト ボックス 4">
            <a:extLst>
              <a:ext uri="{FF2B5EF4-FFF2-40B4-BE49-F238E27FC236}">
                <a16:creationId xmlns:a16="http://schemas.microsoft.com/office/drawing/2014/main" id="{6A5FF7A8-91FE-C4CC-EB61-9D0336892DEA}"/>
              </a:ext>
            </a:extLst>
          </p:cNvPr>
          <p:cNvSpPr txBox="1"/>
          <p:nvPr/>
        </p:nvSpPr>
        <p:spPr>
          <a:xfrm>
            <a:off x="457200" y="1371398"/>
            <a:ext cx="7937820" cy="923330"/>
          </a:xfrm>
          <a:prstGeom prst="rect">
            <a:avLst/>
          </a:prstGeom>
          <a:noFill/>
        </p:spPr>
        <p:txBody>
          <a:bodyPr wrap="square">
            <a:spAutoFit/>
          </a:bodyPr>
          <a:lstStyle/>
          <a:p>
            <a:r>
              <a:rPr lang="ja-JP" altLang="en-US" b="1" i="0">
                <a:solidFill>
                  <a:srgbClr val="1F1F1F"/>
                </a:solidFill>
                <a:effectLst/>
                <a:latin typeface="Google Sans"/>
              </a:rPr>
              <a:t>上司は「サイトの目標は定めなくてよいが計測だけしておいて」</a:t>
            </a:r>
            <a:endParaRPr lang="en-US" altLang="ja-JP" b="1" i="0" dirty="0">
              <a:solidFill>
                <a:srgbClr val="1F1F1F"/>
              </a:solidFill>
              <a:effectLst/>
              <a:latin typeface="Google Sans"/>
            </a:endParaRPr>
          </a:p>
          <a:p>
            <a:r>
              <a:rPr lang="ja-JP" altLang="en-US" b="1" i="0">
                <a:solidFill>
                  <a:srgbClr val="1F1F1F"/>
                </a:solidFill>
                <a:effectLst/>
                <a:latin typeface="Google Sans"/>
              </a:rPr>
              <a:t>と言われ、もやもやしていますが、知識がないのでうまくできません。</a:t>
            </a:r>
            <a:endParaRPr lang="en-US" altLang="ja-JP" b="1" i="0" dirty="0">
              <a:solidFill>
                <a:srgbClr val="1F1F1F"/>
              </a:solidFill>
              <a:effectLst/>
              <a:latin typeface="Google Sans"/>
            </a:endParaRPr>
          </a:p>
          <a:p>
            <a:r>
              <a:rPr lang="en" altLang="ja-JP" b="1" i="0" dirty="0">
                <a:solidFill>
                  <a:srgbClr val="1F1F1F"/>
                </a:solidFill>
                <a:effectLst/>
                <a:latin typeface="Google Sans"/>
              </a:rPr>
              <a:t>HP</a:t>
            </a:r>
            <a:r>
              <a:rPr lang="ja-JP" altLang="en-US" b="1" i="0">
                <a:solidFill>
                  <a:srgbClr val="1F1F1F"/>
                </a:solidFill>
                <a:effectLst/>
                <a:latin typeface="Google Sans"/>
              </a:rPr>
              <a:t>流入数の分析の仕方をぜひ知りたいです。</a:t>
            </a:r>
            <a:endParaRPr lang="ja-JP" altLang="en-US" b="1"/>
          </a:p>
        </p:txBody>
      </p:sp>
      <p:sp>
        <p:nvSpPr>
          <p:cNvPr id="7" name="テキスト ボックス 6">
            <a:extLst>
              <a:ext uri="{FF2B5EF4-FFF2-40B4-BE49-F238E27FC236}">
                <a16:creationId xmlns:a16="http://schemas.microsoft.com/office/drawing/2014/main" id="{A7666A71-E491-7268-C85A-D83737388F6C}"/>
              </a:ext>
            </a:extLst>
          </p:cNvPr>
          <p:cNvSpPr txBox="1"/>
          <p:nvPr/>
        </p:nvSpPr>
        <p:spPr>
          <a:xfrm>
            <a:off x="4400550" y="2832852"/>
            <a:ext cx="7505700" cy="646331"/>
          </a:xfrm>
          <a:prstGeom prst="rect">
            <a:avLst/>
          </a:prstGeom>
          <a:noFill/>
        </p:spPr>
        <p:txBody>
          <a:bodyPr wrap="square">
            <a:spAutoFit/>
          </a:bodyPr>
          <a:lstStyle/>
          <a:p>
            <a:r>
              <a:rPr lang="ja-JP" altLang="en-US" b="1" i="0">
                <a:solidFill>
                  <a:srgbClr val="1F1F1F"/>
                </a:solidFill>
                <a:effectLst/>
                <a:latin typeface="Google Sans"/>
              </a:rPr>
              <a:t>掲載記事と自社ウェブサイト訪問者数の相関の取り方について、</a:t>
            </a:r>
            <a:endParaRPr lang="en-US" altLang="ja-JP" b="1" i="0" dirty="0">
              <a:solidFill>
                <a:srgbClr val="1F1F1F"/>
              </a:solidFill>
              <a:effectLst/>
              <a:latin typeface="Google Sans"/>
            </a:endParaRPr>
          </a:p>
          <a:p>
            <a:r>
              <a:rPr lang="ja-JP" altLang="en-US" b="1" i="0">
                <a:solidFill>
                  <a:srgbClr val="1F1F1F"/>
                </a:solidFill>
                <a:effectLst/>
                <a:latin typeface="Google Sans"/>
              </a:rPr>
              <a:t>今後詳しく解説いただけると嬉しいです。</a:t>
            </a:r>
            <a:endParaRPr lang="ja-JP" altLang="en-US" b="1"/>
          </a:p>
        </p:txBody>
      </p:sp>
      <p:sp>
        <p:nvSpPr>
          <p:cNvPr id="9" name="テキスト ボックス 8">
            <a:extLst>
              <a:ext uri="{FF2B5EF4-FFF2-40B4-BE49-F238E27FC236}">
                <a16:creationId xmlns:a16="http://schemas.microsoft.com/office/drawing/2014/main" id="{92497A33-5ABE-30D1-FE1B-7CBBAE09CE09}"/>
              </a:ext>
            </a:extLst>
          </p:cNvPr>
          <p:cNvSpPr txBox="1"/>
          <p:nvPr/>
        </p:nvSpPr>
        <p:spPr>
          <a:xfrm>
            <a:off x="457200" y="4227117"/>
            <a:ext cx="6096000" cy="646331"/>
          </a:xfrm>
          <a:prstGeom prst="rect">
            <a:avLst/>
          </a:prstGeom>
          <a:noFill/>
        </p:spPr>
        <p:txBody>
          <a:bodyPr wrap="square">
            <a:spAutoFit/>
          </a:bodyPr>
          <a:lstStyle/>
          <a:p>
            <a:r>
              <a:rPr lang="en" altLang="ja-JP" sz="1800" b="1" i="0" dirty="0">
                <a:effectLst/>
                <a:latin typeface="Arial" panose="020B0604020202020204" pitchFamily="34" charset="0"/>
              </a:rPr>
              <a:t>google</a:t>
            </a:r>
            <a:r>
              <a:rPr lang="ja-JP" altLang="en-US" sz="1800" b="1" i="0">
                <a:effectLst/>
                <a:latin typeface="Arial" panose="020B0604020202020204" pitchFamily="34" charset="0"/>
              </a:rPr>
              <a:t>アナリティクスを利用した効果測定についても、是非詳細のご教示いただけますと幸いです。</a:t>
            </a:r>
            <a:endParaRPr lang="ja-JP" altLang="en-US" b="1"/>
          </a:p>
        </p:txBody>
      </p:sp>
      <p:sp>
        <p:nvSpPr>
          <p:cNvPr id="13" name="テキスト ボックス 12">
            <a:extLst>
              <a:ext uri="{FF2B5EF4-FFF2-40B4-BE49-F238E27FC236}">
                <a16:creationId xmlns:a16="http://schemas.microsoft.com/office/drawing/2014/main" id="{21D98715-64F9-6D4F-9C40-E2EC81DFB70B}"/>
              </a:ext>
            </a:extLst>
          </p:cNvPr>
          <p:cNvSpPr txBox="1"/>
          <p:nvPr/>
        </p:nvSpPr>
        <p:spPr>
          <a:xfrm>
            <a:off x="0" y="5373843"/>
            <a:ext cx="12173100" cy="674200"/>
          </a:xfrm>
          <a:prstGeom prst="rect">
            <a:avLst/>
          </a:prstGeom>
          <a:solidFill>
            <a:schemeClr val="bg1">
              <a:lumMod val="75000"/>
            </a:schemeClr>
          </a:solidFill>
        </p:spPr>
        <p:txBody>
          <a:bodyPr wrap="square" tIns="108000" bIns="72000" rtlCol="0">
            <a:spAutoFit/>
          </a:bodyPr>
          <a:lstStyle/>
          <a:p>
            <a:pPr algn="ctr"/>
            <a:r>
              <a:rPr lang="ja-JP" altLang="en-US" sz="3200" b="1">
                <a:solidFill>
                  <a:schemeClr val="bg1"/>
                </a:solidFill>
              </a:rPr>
              <a:t>サイト分析の重要性が広まってきている？</a:t>
            </a:r>
            <a:endParaRPr lang="en-US" altLang="ja-JP" sz="3200" dirty="0">
              <a:solidFill>
                <a:schemeClr val="bg1"/>
              </a:solidFill>
            </a:endParaRPr>
          </a:p>
        </p:txBody>
      </p:sp>
    </p:spTree>
    <p:extLst>
      <p:ext uri="{BB962C8B-B14F-4D97-AF65-F5344CB8AC3E}">
        <p14:creationId xmlns:p14="http://schemas.microsoft.com/office/powerpoint/2010/main" val="172032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スライド番号プレースホルダー 9"/>
          <p:cNvSpPr>
            <a:spLocks noGrp="1"/>
          </p:cNvSpPr>
          <p:nvPr>
            <p:ph type="sldNum" sz="quarter" idx="12"/>
          </p:nvPr>
        </p:nvSpPr>
        <p:spPr/>
        <p:txBody>
          <a:bodyPr/>
          <a:lstStyle/>
          <a:p>
            <a:fld id="{0B2306A0-48D6-41BD-93F3-114BC78E1378}" type="slidenum">
              <a:rPr lang="en-US" altLang="ja-JP" smtClean="0"/>
              <a:pPr/>
              <a:t>12</a:t>
            </a:fld>
            <a:endParaRPr lang="en-US" dirty="0"/>
          </a:p>
        </p:txBody>
      </p:sp>
      <p:sp>
        <p:nvSpPr>
          <p:cNvPr id="2" name="フッター プレースホルダー 1"/>
          <p:cNvSpPr>
            <a:spLocks noGrp="1"/>
          </p:cNvSpPr>
          <p:nvPr>
            <p:ph type="ftr" sz="quarter" idx="11"/>
          </p:nvPr>
        </p:nvSpPr>
        <p:spPr/>
        <p:txBody>
          <a:bodyPr/>
          <a:lstStyle/>
          <a:p>
            <a:r>
              <a:rPr lang="en-US" altLang="ja-JP"/>
              <a:t>©2024 PRAPnode.Inc</a:t>
            </a:r>
            <a:endParaRPr lang="ja-JP" altLang="en-US" dirty="0"/>
          </a:p>
        </p:txBody>
      </p:sp>
      <p:sp>
        <p:nvSpPr>
          <p:cNvPr id="3" name="テキスト ボックス 2">
            <a:extLst>
              <a:ext uri="{FF2B5EF4-FFF2-40B4-BE49-F238E27FC236}">
                <a16:creationId xmlns:a16="http://schemas.microsoft.com/office/drawing/2014/main" id="{09EA6A0A-78F6-52C4-C68F-E75C5D9297E7}"/>
              </a:ext>
            </a:extLst>
          </p:cNvPr>
          <p:cNvSpPr txBox="1"/>
          <p:nvPr/>
        </p:nvSpPr>
        <p:spPr>
          <a:xfrm>
            <a:off x="7707320" y="2412356"/>
            <a:ext cx="3702200" cy="920422"/>
          </a:xfrm>
          <a:prstGeom prst="rect">
            <a:avLst/>
          </a:prstGeom>
          <a:noFill/>
        </p:spPr>
        <p:txBody>
          <a:bodyPr wrap="square" tIns="108000" bIns="72000" rtlCol="0">
            <a:spAutoFit/>
          </a:bodyPr>
          <a:lstStyle/>
          <a:p>
            <a:r>
              <a:rPr lang="en-US" altLang="ja-JP" sz="4800" b="1" dirty="0">
                <a:solidFill>
                  <a:srgbClr val="1E98B7"/>
                </a:solidFill>
              </a:rPr>
              <a:t>16.6%</a:t>
            </a:r>
            <a:r>
              <a:rPr lang="ja-JP" altLang="en-US" sz="4800" b="1">
                <a:solidFill>
                  <a:srgbClr val="1E98B7"/>
                </a:solidFill>
              </a:rPr>
              <a:t>増</a:t>
            </a:r>
            <a:endParaRPr lang="en-US" altLang="ja-JP" sz="4800" b="1" dirty="0">
              <a:solidFill>
                <a:srgbClr val="1E98B7"/>
              </a:solidFill>
            </a:endParaRPr>
          </a:p>
        </p:txBody>
      </p:sp>
      <p:sp>
        <p:nvSpPr>
          <p:cNvPr id="6" name="テキスト ボックス 5">
            <a:extLst>
              <a:ext uri="{FF2B5EF4-FFF2-40B4-BE49-F238E27FC236}">
                <a16:creationId xmlns:a16="http://schemas.microsoft.com/office/drawing/2014/main" id="{4221F793-5E7D-3133-F07C-BDE374778B0A}"/>
              </a:ext>
            </a:extLst>
          </p:cNvPr>
          <p:cNvSpPr txBox="1"/>
          <p:nvPr/>
        </p:nvSpPr>
        <p:spPr>
          <a:xfrm>
            <a:off x="2197090" y="522443"/>
            <a:ext cx="8604410" cy="920422"/>
          </a:xfrm>
          <a:prstGeom prst="rect">
            <a:avLst/>
          </a:prstGeom>
          <a:noFill/>
        </p:spPr>
        <p:txBody>
          <a:bodyPr wrap="square" tIns="108000" bIns="72000" rtlCol="0">
            <a:spAutoFit/>
          </a:bodyPr>
          <a:lstStyle/>
          <a:p>
            <a:pPr algn="ctr"/>
            <a:r>
              <a:rPr lang="ja-JP" altLang="en-US" sz="2400" b="1">
                <a:solidFill>
                  <a:srgbClr val="1E98B7"/>
                </a:solidFill>
              </a:rPr>
              <a:t>広報会議の毎年の効果指標アンケート</a:t>
            </a:r>
            <a:endParaRPr lang="en-US" altLang="ja-JP" sz="2400" b="1" dirty="0">
              <a:solidFill>
                <a:srgbClr val="1E98B7"/>
              </a:solidFill>
            </a:endParaRPr>
          </a:p>
          <a:p>
            <a:pPr algn="ctr"/>
            <a:r>
              <a:rPr lang="ja-JP" altLang="en-US" sz="2400" b="1">
                <a:solidFill>
                  <a:srgbClr val="1E98B7"/>
                </a:solidFill>
              </a:rPr>
              <a:t>「導入している効果測定の方法・指標」</a:t>
            </a:r>
            <a:endParaRPr lang="en-US" altLang="ja-JP" sz="2400" dirty="0">
              <a:solidFill>
                <a:srgbClr val="1E98B7"/>
              </a:solidFill>
            </a:endParaRPr>
          </a:p>
        </p:txBody>
      </p:sp>
      <p:graphicFrame>
        <p:nvGraphicFramePr>
          <p:cNvPr id="8" name="グラフ 7">
            <a:extLst>
              <a:ext uri="{FF2B5EF4-FFF2-40B4-BE49-F238E27FC236}">
                <a16:creationId xmlns:a16="http://schemas.microsoft.com/office/drawing/2014/main" id="{85E5CD10-536D-014B-19FB-78F4084355DF}"/>
              </a:ext>
            </a:extLst>
          </p:cNvPr>
          <p:cNvGraphicFramePr/>
          <p:nvPr>
            <p:extLst>
              <p:ext uri="{D42A27DB-BD31-4B8C-83A1-F6EECF244321}">
                <p14:modId xmlns:p14="http://schemas.microsoft.com/office/powerpoint/2010/main" val="1298671121"/>
              </p:ext>
            </p:extLst>
          </p:nvPr>
        </p:nvGraphicFramePr>
        <p:xfrm>
          <a:off x="712780" y="1771649"/>
          <a:ext cx="6651640" cy="3716494"/>
        </p:xfrm>
        <a:graphic>
          <a:graphicData uri="http://schemas.openxmlformats.org/drawingml/2006/chart">
            <c:chart xmlns:c="http://schemas.openxmlformats.org/drawingml/2006/chart" xmlns:r="http://schemas.openxmlformats.org/officeDocument/2006/relationships" r:id="rId3"/>
          </a:graphicData>
        </a:graphic>
      </p:graphicFrame>
      <p:sp>
        <p:nvSpPr>
          <p:cNvPr id="11" name="テキスト ボックス 10">
            <a:extLst>
              <a:ext uri="{FF2B5EF4-FFF2-40B4-BE49-F238E27FC236}">
                <a16:creationId xmlns:a16="http://schemas.microsoft.com/office/drawing/2014/main" id="{416EB8BD-FC54-DE21-EEB2-7E4A51093A40}"/>
              </a:ext>
            </a:extLst>
          </p:cNvPr>
          <p:cNvSpPr txBox="1"/>
          <p:nvPr/>
        </p:nvSpPr>
        <p:spPr>
          <a:xfrm>
            <a:off x="2119375" y="3629896"/>
            <a:ext cx="3702200" cy="735756"/>
          </a:xfrm>
          <a:prstGeom prst="rect">
            <a:avLst/>
          </a:prstGeom>
          <a:noFill/>
        </p:spPr>
        <p:txBody>
          <a:bodyPr wrap="square" tIns="108000" bIns="72000" rtlCol="0">
            <a:spAutoFit/>
          </a:bodyPr>
          <a:lstStyle/>
          <a:p>
            <a:r>
              <a:rPr lang="en-US" altLang="ja-JP" sz="3600" b="1" dirty="0">
                <a:solidFill>
                  <a:schemeClr val="bg1"/>
                </a:solidFill>
              </a:rPr>
              <a:t>25.2</a:t>
            </a:r>
            <a:r>
              <a:rPr lang="ja-JP" altLang="en-US" sz="3600" b="1">
                <a:solidFill>
                  <a:schemeClr val="bg1"/>
                </a:solidFill>
              </a:rPr>
              <a:t>％</a:t>
            </a:r>
            <a:endParaRPr lang="en-US" altLang="ja-JP" sz="3600" b="1" dirty="0">
              <a:solidFill>
                <a:schemeClr val="bg1"/>
              </a:solidFill>
            </a:endParaRPr>
          </a:p>
        </p:txBody>
      </p:sp>
      <p:sp>
        <p:nvSpPr>
          <p:cNvPr id="12" name="テキスト ボックス 11">
            <a:extLst>
              <a:ext uri="{FF2B5EF4-FFF2-40B4-BE49-F238E27FC236}">
                <a16:creationId xmlns:a16="http://schemas.microsoft.com/office/drawing/2014/main" id="{26365241-BEE0-5CDC-A199-FF283337968F}"/>
              </a:ext>
            </a:extLst>
          </p:cNvPr>
          <p:cNvSpPr txBox="1"/>
          <p:nvPr/>
        </p:nvSpPr>
        <p:spPr>
          <a:xfrm>
            <a:off x="4887975" y="2332895"/>
            <a:ext cx="3702200" cy="735756"/>
          </a:xfrm>
          <a:prstGeom prst="rect">
            <a:avLst/>
          </a:prstGeom>
          <a:noFill/>
        </p:spPr>
        <p:txBody>
          <a:bodyPr wrap="square" tIns="108000" bIns="72000" rtlCol="0">
            <a:spAutoFit/>
          </a:bodyPr>
          <a:lstStyle/>
          <a:p>
            <a:r>
              <a:rPr lang="en-US" altLang="ja-JP" sz="3600" b="1" dirty="0">
                <a:solidFill>
                  <a:schemeClr val="bg1"/>
                </a:solidFill>
              </a:rPr>
              <a:t>41.8</a:t>
            </a:r>
            <a:r>
              <a:rPr lang="ja-JP" altLang="en-US" sz="3600" b="1">
                <a:solidFill>
                  <a:schemeClr val="bg1"/>
                </a:solidFill>
              </a:rPr>
              <a:t>％</a:t>
            </a:r>
            <a:endParaRPr lang="en-US" altLang="ja-JP" sz="3600" b="1" dirty="0">
              <a:solidFill>
                <a:schemeClr val="bg1"/>
              </a:solidFill>
            </a:endParaRPr>
          </a:p>
        </p:txBody>
      </p:sp>
      <p:sp>
        <p:nvSpPr>
          <p:cNvPr id="13" name="テキスト ボックス 12">
            <a:extLst>
              <a:ext uri="{FF2B5EF4-FFF2-40B4-BE49-F238E27FC236}">
                <a16:creationId xmlns:a16="http://schemas.microsoft.com/office/drawing/2014/main" id="{00EBCB95-9E7B-9FA6-0837-72BB38F16EF8}"/>
              </a:ext>
            </a:extLst>
          </p:cNvPr>
          <p:cNvSpPr txBox="1"/>
          <p:nvPr/>
        </p:nvSpPr>
        <p:spPr>
          <a:xfrm>
            <a:off x="7707320" y="3680613"/>
            <a:ext cx="3702200" cy="920422"/>
          </a:xfrm>
          <a:prstGeom prst="rect">
            <a:avLst/>
          </a:prstGeom>
          <a:noFill/>
        </p:spPr>
        <p:txBody>
          <a:bodyPr wrap="square" tIns="108000" bIns="72000" rtlCol="0">
            <a:spAutoFit/>
          </a:bodyPr>
          <a:lstStyle/>
          <a:p>
            <a:r>
              <a:rPr lang="en-US" altLang="ja-JP" sz="4800" b="1" dirty="0">
                <a:solidFill>
                  <a:srgbClr val="1E98B7"/>
                </a:solidFill>
              </a:rPr>
              <a:t>18</a:t>
            </a:r>
            <a:r>
              <a:rPr lang="ja-JP" altLang="en-US" sz="4800" b="1">
                <a:solidFill>
                  <a:srgbClr val="1E98B7"/>
                </a:solidFill>
              </a:rPr>
              <a:t>指標中</a:t>
            </a:r>
            <a:r>
              <a:rPr lang="en-US" altLang="ja-JP" sz="4800" b="1" dirty="0">
                <a:solidFill>
                  <a:srgbClr val="1E98B7"/>
                </a:solidFill>
              </a:rPr>
              <a:t>5</a:t>
            </a:r>
            <a:r>
              <a:rPr lang="ja-JP" altLang="en-US" sz="4800" b="1">
                <a:solidFill>
                  <a:srgbClr val="1E98B7"/>
                </a:solidFill>
              </a:rPr>
              <a:t>位</a:t>
            </a:r>
            <a:endParaRPr lang="en-US" altLang="ja-JP" sz="4800" b="1" dirty="0">
              <a:solidFill>
                <a:srgbClr val="1E98B7"/>
              </a:solidFill>
            </a:endParaRPr>
          </a:p>
        </p:txBody>
      </p:sp>
    </p:spTree>
    <p:extLst>
      <p:ext uri="{BB962C8B-B14F-4D97-AF65-F5344CB8AC3E}">
        <p14:creationId xmlns:p14="http://schemas.microsoft.com/office/powerpoint/2010/main" val="950508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0B2306A0-48D6-41BD-93F3-114BC78E1378}" type="slidenum">
              <a:rPr lang="en-US" altLang="ja-JP" smtClean="0"/>
              <a:pPr/>
              <a:t>13</a:t>
            </a:fld>
            <a:endParaRPr lang="en-US" dirty="0"/>
          </a:p>
        </p:txBody>
      </p:sp>
      <p:sp>
        <p:nvSpPr>
          <p:cNvPr id="2" name="フッター プレースホルダー 1"/>
          <p:cNvSpPr>
            <a:spLocks noGrp="1"/>
          </p:cNvSpPr>
          <p:nvPr>
            <p:ph type="ftr" sz="quarter" idx="11"/>
          </p:nvPr>
        </p:nvSpPr>
        <p:spPr/>
        <p:txBody>
          <a:bodyPr/>
          <a:lstStyle/>
          <a:p>
            <a:r>
              <a:rPr lang="en-US" altLang="ja-JP" dirty="0"/>
              <a:t>©2024 </a:t>
            </a:r>
            <a:r>
              <a:rPr lang="en-US" altLang="ja-JP" dirty="0" err="1"/>
              <a:t>PRAPnode.Inc</a:t>
            </a:r>
            <a:endParaRPr lang="ja-JP" altLang="en-US" dirty="0"/>
          </a:p>
        </p:txBody>
      </p:sp>
      <p:sp>
        <p:nvSpPr>
          <p:cNvPr id="3" name="タイトル 1">
            <a:extLst>
              <a:ext uri="{FF2B5EF4-FFF2-40B4-BE49-F238E27FC236}">
                <a16:creationId xmlns:a16="http://schemas.microsoft.com/office/drawing/2014/main" id="{8961D704-C303-D3E3-B6C8-BE3C724E9C46}"/>
              </a:ext>
            </a:extLst>
          </p:cNvPr>
          <p:cNvSpPr txBox="1">
            <a:spLocks/>
          </p:cNvSpPr>
          <p:nvPr/>
        </p:nvSpPr>
        <p:spPr>
          <a:xfrm>
            <a:off x="1480295" y="358527"/>
            <a:ext cx="9231410" cy="56857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a:solidFill>
                  <a:schemeClr val="bg1">
                    <a:lumMod val="50000"/>
                  </a:schemeClr>
                </a:solidFill>
                <a:latin typeface="Yu Gothic Medium" panose="020B0400000000000000" pitchFamily="34" charset="-128"/>
                <a:ea typeface="Yu Gothic Medium" panose="020B0400000000000000" pitchFamily="34" charset="-128"/>
              </a:rPr>
              <a:t>効果測定のフェーズ（サイト分析の重要性</a:t>
            </a:r>
            <a:r>
              <a:rPr lang="en-US" altLang="ja-JP" sz="2800" b="1" dirty="0">
                <a:solidFill>
                  <a:schemeClr val="bg1">
                    <a:lumMod val="50000"/>
                  </a:schemeClr>
                </a:solidFill>
                <a:latin typeface="Yu Gothic Medium" panose="020B0400000000000000" pitchFamily="34" charset="-128"/>
                <a:ea typeface="Yu Gothic Medium" panose="020B0400000000000000" pitchFamily="34" charset="-128"/>
              </a:rPr>
              <a:t>)</a:t>
            </a:r>
          </a:p>
        </p:txBody>
      </p:sp>
      <p:sp>
        <p:nvSpPr>
          <p:cNvPr id="21" name="円/楕円 20">
            <a:extLst>
              <a:ext uri="{FF2B5EF4-FFF2-40B4-BE49-F238E27FC236}">
                <a16:creationId xmlns:a16="http://schemas.microsoft.com/office/drawing/2014/main" id="{A25CB81B-1FF8-FD3C-30E9-4DC42F359CB0}"/>
              </a:ext>
            </a:extLst>
          </p:cNvPr>
          <p:cNvSpPr/>
          <p:nvPr/>
        </p:nvSpPr>
        <p:spPr>
          <a:xfrm>
            <a:off x="1289795" y="3123419"/>
            <a:ext cx="2977404" cy="297740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a:t>「頑張ったね」</a:t>
            </a:r>
            <a:endParaRPr kumimoji="1" lang="en-US" altLang="ja-JP" dirty="0"/>
          </a:p>
          <a:p>
            <a:pPr algn="ctr"/>
            <a:r>
              <a:rPr lang="ja-JP" altLang="en-US"/>
              <a:t>で終わりがち</a:t>
            </a:r>
            <a:endParaRPr kumimoji="1" lang="ja-JP" altLang="en-US"/>
          </a:p>
        </p:txBody>
      </p:sp>
      <p:sp>
        <p:nvSpPr>
          <p:cNvPr id="5" name="テキスト ボックス 4">
            <a:extLst>
              <a:ext uri="{FF2B5EF4-FFF2-40B4-BE49-F238E27FC236}">
                <a16:creationId xmlns:a16="http://schemas.microsoft.com/office/drawing/2014/main" id="{32441B23-38A4-CB04-462C-40F76E33AC83}"/>
              </a:ext>
            </a:extLst>
          </p:cNvPr>
          <p:cNvSpPr txBox="1"/>
          <p:nvPr/>
        </p:nvSpPr>
        <p:spPr>
          <a:xfrm>
            <a:off x="1337049" y="1682371"/>
            <a:ext cx="3492499" cy="1200329"/>
          </a:xfrm>
          <a:prstGeom prst="homePlate">
            <a:avLst/>
          </a:prstGeom>
          <a:solidFill>
            <a:srgbClr val="1E98B7"/>
          </a:solidFill>
          <a:ln w="19050">
            <a:noFill/>
          </a:ln>
        </p:spPr>
        <p:txBody>
          <a:bodyPr wrap="square">
            <a:spAutoFit/>
          </a:bodyPr>
          <a:lstStyle/>
          <a:p>
            <a:pPr lvl="1"/>
            <a:r>
              <a:rPr lang="ja-JP" altLang="en-US" b="1">
                <a:solidFill>
                  <a:schemeClr val="bg1"/>
                </a:solidFill>
              </a:rPr>
              <a:t>活動量の報告</a:t>
            </a:r>
            <a:endParaRPr lang="en-US" altLang="ja-JP" b="1" dirty="0">
              <a:solidFill>
                <a:schemeClr val="bg1"/>
              </a:solidFill>
            </a:endParaRPr>
          </a:p>
          <a:p>
            <a:pPr lvl="1"/>
            <a:r>
              <a:rPr lang="ja-JP" altLang="en-US">
                <a:solidFill>
                  <a:schemeClr val="bg1"/>
                </a:solidFill>
              </a:rPr>
              <a:t>・配信数</a:t>
            </a:r>
            <a:endParaRPr lang="en-US" altLang="ja-JP" dirty="0">
              <a:solidFill>
                <a:schemeClr val="bg1"/>
              </a:solidFill>
            </a:endParaRPr>
          </a:p>
          <a:p>
            <a:pPr lvl="1"/>
            <a:r>
              <a:rPr kumimoji="1" lang="ja-JP" altLang="en-US">
                <a:solidFill>
                  <a:schemeClr val="bg1"/>
                </a:solidFill>
              </a:rPr>
              <a:t>・電話数</a:t>
            </a:r>
            <a:endParaRPr kumimoji="1" lang="en-US" altLang="ja-JP" dirty="0">
              <a:solidFill>
                <a:schemeClr val="bg1"/>
              </a:solidFill>
            </a:endParaRPr>
          </a:p>
          <a:p>
            <a:pPr lvl="1"/>
            <a:r>
              <a:rPr lang="ja-JP" altLang="en-US">
                <a:solidFill>
                  <a:schemeClr val="bg1"/>
                </a:solidFill>
              </a:rPr>
              <a:t>など</a:t>
            </a:r>
            <a:endParaRPr kumimoji="1" lang="ja-JP" altLang="en-US">
              <a:solidFill>
                <a:schemeClr val="bg1"/>
              </a:solidFill>
            </a:endParaRPr>
          </a:p>
        </p:txBody>
      </p:sp>
      <p:sp>
        <p:nvSpPr>
          <p:cNvPr id="6" name="円/楕円 5">
            <a:extLst>
              <a:ext uri="{FF2B5EF4-FFF2-40B4-BE49-F238E27FC236}">
                <a16:creationId xmlns:a16="http://schemas.microsoft.com/office/drawing/2014/main" id="{CA9D5CAF-5F08-2E35-1C0A-63D897893EF7}"/>
              </a:ext>
            </a:extLst>
          </p:cNvPr>
          <p:cNvSpPr/>
          <p:nvPr/>
        </p:nvSpPr>
        <p:spPr>
          <a:xfrm>
            <a:off x="4667996" y="3110795"/>
            <a:ext cx="2977404" cy="297740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a:t>「それがどんな</a:t>
            </a:r>
            <a:endParaRPr kumimoji="1" lang="en-US" altLang="ja-JP" dirty="0"/>
          </a:p>
          <a:p>
            <a:pPr algn="ctr"/>
            <a:r>
              <a:rPr kumimoji="1" lang="ja-JP" altLang="en-US"/>
              <a:t>影響があったの</a:t>
            </a:r>
            <a:r>
              <a:rPr lang="ja-JP" altLang="en-US"/>
              <a:t>」</a:t>
            </a:r>
            <a:endParaRPr lang="en-US" altLang="ja-JP" dirty="0"/>
          </a:p>
          <a:p>
            <a:pPr algn="ctr"/>
            <a:r>
              <a:rPr kumimoji="1" lang="ja-JP" altLang="en-US"/>
              <a:t>と言われると困る</a:t>
            </a:r>
          </a:p>
        </p:txBody>
      </p:sp>
      <p:sp>
        <p:nvSpPr>
          <p:cNvPr id="8" name="テキスト ボックス 7">
            <a:extLst>
              <a:ext uri="{FF2B5EF4-FFF2-40B4-BE49-F238E27FC236}">
                <a16:creationId xmlns:a16="http://schemas.microsoft.com/office/drawing/2014/main" id="{582FC72C-49F0-583E-84B1-653B2A1462C5}"/>
              </a:ext>
            </a:extLst>
          </p:cNvPr>
          <p:cNvSpPr txBox="1"/>
          <p:nvPr/>
        </p:nvSpPr>
        <p:spPr>
          <a:xfrm>
            <a:off x="4432301" y="1687857"/>
            <a:ext cx="3581399" cy="1200329"/>
          </a:xfrm>
          <a:prstGeom prst="chevron">
            <a:avLst/>
          </a:prstGeom>
          <a:solidFill>
            <a:srgbClr val="1E98B7"/>
          </a:solidFill>
          <a:ln w="12700">
            <a:noFill/>
          </a:ln>
        </p:spPr>
        <p:txBody>
          <a:bodyPr wrap="square">
            <a:spAutoFit/>
          </a:bodyPr>
          <a:lstStyle/>
          <a:p>
            <a:pPr lvl="1"/>
            <a:r>
              <a:rPr lang="ja-JP" altLang="en-US" b="1">
                <a:solidFill>
                  <a:schemeClr val="bg1"/>
                </a:solidFill>
              </a:rPr>
              <a:t>活動成果の報告</a:t>
            </a:r>
            <a:endParaRPr lang="en-US" altLang="ja-JP" b="1" dirty="0">
              <a:solidFill>
                <a:schemeClr val="bg1"/>
              </a:solidFill>
            </a:endParaRPr>
          </a:p>
          <a:p>
            <a:pPr lvl="1"/>
            <a:r>
              <a:rPr lang="ja-JP" altLang="en-US">
                <a:solidFill>
                  <a:schemeClr val="bg1"/>
                </a:solidFill>
              </a:rPr>
              <a:t>・掲載数</a:t>
            </a:r>
            <a:endParaRPr lang="en-US" altLang="ja-JP" dirty="0">
              <a:solidFill>
                <a:schemeClr val="bg1"/>
              </a:solidFill>
            </a:endParaRPr>
          </a:p>
          <a:p>
            <a:pPr lvl="1"/>
            <a:r>
              <a:rPr kumimoji="1" lang="ja-JP" altLang="en-US">
                <a:solidFill>
                  <a:schemeClr val="bg1"/>
                </a:solidFill>
              </a:rPr>
              <a:t>・</a:t>
            </a:r>
            <a:r>
              <a:rPr lang="ja-JP" altLang="en-US">
                <a:solidFill>
                  <a:schemeClr val="bg1"/>
                </a:solidFill>
              </a:rPr>
              <a:t>拡散</a:t>
            </a:r>
            <a:r>
              <a:rPr kumimoji="1" lang="ja-JP" altLang="en-US">
                <a:solidFill>
                  <a:schemeClr val="bg1"/>
                </a:solidFill>
              </a:rPr>
              <a:t>数</a:t>
            </a:r>
            <a:endParaRPr kumimoji="1" lang="en-US" altLang="ja-JP" dirty="0">
              <a:solidFill>
                <a:schemeClr val="bg1"/>
              </a:solidFill>
            </a:endParaRPr>
          </a:p>
          <a:p>
            <a:pPr lvl="1"/>
            <a:r>
              <a:rPr lang="ja-JP" altLang="en-US">
                <a:solidFill>
                  <a:schemeClr val="bg1"/>
                </a:solidFill>
              </a:rPr>
              <a:t>など</a:t>
            </a:r>
            <a:endParaRPr kumimoji="1" lang="ja-JP" altLang="en-US">
              <a:solidFill>
                <a:schemeClr val="bg1"/>
              </a:solidFill>
            </a:endParaRPr>
          </a:p>
        </p:txBody>
      </p:sp>
      <p:sp>
        <p:nvSpPr>
          <p:cNvPr id="10" name="円/楕円 9">
            <a:extLst>
              <a:ext uri="{FF2B5EF4-FFF2-40B4-BE49-F238E27FC236}">
                <a16:creationId xmlns:a16="http://schemas.microsoft.com/office/drawing/2014/main" id="{0A9FBDF5-96BC-E899-5D23-AEE7C8099248}"/>
              </a:ext>
            </a:extLst>
          </p:cNvPr>
          <p:cNvSpPr/>
          <p:nvPr/>
        </p:nvSpPr>
        <p:spPr>
          <a:xfrm>
            <a:off x="8046197" y="3110795"/>
            <a:ext cx="2977404" cy="2977404"/>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b="1">
                <a:solidFill>
                  <a:schemeClr val="bg1">
                    <a:lumMod val="50000"/>
                  </a:schemeClr>
                </a:solidFill>
              </a:rPr>
              <a:t>ここをアピールできると</a:t>
            </a:r>
            <a:endParaRPr kumimoji="1" lang="en-US" altLang="ja-JP" b="1" dirty="0">
              <a:solidFill>
                <a:schemeClr val="bg1">
                  <a:lumMod val="50000"/>
                </a:schemeClr>
              </a:solidFill>
            </a:endParaRPr>
          </a:p>
          <a:p>
            <a:pPr algn="ctr"/>
            <a:r>
              <a:rPr kumimoji="1" lang="ja-JP" altLang="en-US" b="1">
                <a:solidFill>
                  <a:schemeClr val="bg1">
                    <a:lumMod val="50000"/>
                  </a:schemeClr>
                </a:solidFill>
              </a:rPr>
              <a:t>「広報素晴らしいね！」</a:t>
            </a:r>
            <a:endParaRPr kumimoji="1" lang="en-US" altLang="ja-JP" b="1" dirty="0">
              <a:solidFill>
                <a:schemeClr val="bg1">
                  <a:lumMod val="50000"/>
                </a:schemeClr>
              </a:solidFill>
            </a:endParaRPr>
          </a:p>
          <a:p>
            <a:pPr algn="ctr"/>
            <a:r>
              <a:rPr lang="ja-JP" altLang="en-US" b="1">
                <a:solidFill>
                  <a:schemeClr val="bg1">
                    <a:lumMod val="50000"/>
                  </a:schemeClr>
                </a:solidFill>
              </a:rPr>
              <a:t>となる</a:t>
            </a:r>
            <a:endParaRPr kumimoji="1" lang="ja-JP" altLang="en-US" b="1">
              <a:solidFill>
                <a:schemeClr val="bg1">
                  <a:lumMod val="50000"/>
                </a:schemeClr>
              </a:solidFill>
            </a:endParaRPr>
          </a:p>
        </p:txBody>
      </p:sp>
      <p:sp>
        <p:nvSpPr>
          <p:cNvPr id="11" name="テキスト ボックス 10">
            <a:extLst>
              <a:ext uri="{FF2B5EF4-FFF2-40B4-BE49-F238E27FC236}">
                <a16:creationId xmlns:a16="http://schemas.microsoft.com/office/drawing/2014/main" id="{1F8D35D1-056A-6FBA-359A-ECC5FEB59E20}"/>
              </a:ext>
            </a:extLst>
          </p:cNvPr>
          <p:cNvSpPr txBox="1"/>
          <p:nvPr/>
        </p:nvSpPr>
        <p:spPr>
          <a:xfrm>
            <a:off x="7645400" y="1682371"/>
            <a:ext cx="3492499" cy="1200329"/>
          </a:xfrm>
          <a:prstGeom prst="chevron">
            <a:avLst/>
          </a:prstGeom>
          <a:solidFill>
            <a:srgbClr val="1E98B7"/>
          </a:solidFill>
          <a:ln w="12700">
            <a:noFill/>
          </a:ln>
        </p:spPr>
        <p:txBody>
          <a:bodyPr wrap="square">
            <a:spAutoFit/>
          </a:bodyPr>
          <a:lstStyle/>
          <a:p>
            <a:r>
              <a:rPr lang="ja-JP" altLang="en-US" b="1">
                <a:solidFill>
                  <a:schemeClr val="bg1"/>
                </a:solidFill>
              </a:rPr>
              <a:t>企業貢献の報告</a:t>
            </a:r>
            <a:endParaRPr lang="en-US" altLang="ja-JP" b="1" dirty="0">
              <a:solidFill>
                <a:schemeClr val="bg1"/>
              </a:solidFill>
            </a:endParaRPr>
          </a:p>
          <a:p>
            <a:r>
              <a:rPr lang="ja-JP" altLang="en-US">
                <a:solidFill>
                  <a:schemeClr val="bg1"/>
                </a:solidFill>
              </a:rPr>
              <a:t>・サイト流入</a:t>
            </a:r>
            <a:r>
              <a:rPr lang="en-US" altLang="ja-JP" dirty="0">
                <a:solidFill>
                  <a:schemeClr val="bg1"/>
                </a:solidFill>
              </a:rPr>
              <a:t>UP</a:t>
            </a:r>
            <a:r>
              <a:rPr lang="ja-JP" altLang="en-US">
                <a:solidFill>
                  <a:schemeClr val="bg1"/>
                </a:solidFill>
              </a:rPr>
              <a:t>！</a:t>
            </a:r>
            <a:endParaRPr lang="en-US" altLang="ja-JP" dirty="0">
              <a:solidFill>
                <a:schemeClr val="bg1"/>
              </a:solidFill>
            </a:endParaRPr>
          </a:p>
          <a:p>
            <a:r>
              <a:rPr kumimoji="1" lang="ja-JP" altLang="en-US">
                <a:solidFill>
                  <a:schemeClr val="bg1"/>
                </a:solidFill>
              </a:rPr>
              <a:t>・売上</a:t>
            </a:r>
            <a:r>
              <a:rPr kumimoji="1" lang="en-US" altLang="ja-JP" dirty="0">
                <a:solidFill>
                  <a:schemeClr val="bg1"/>
                </a:solidFill>
              </a:rPr>
              <a:t>/</a:t>
            </a:r>
            <a:r>
              <a:rPr kumimoji="1" lang="ja-JP" altLang="en-US">
                <a:solidFill>
                  <a:schemeClr val="bg1"/>
                </a:solidFill>
              </a:rPr>
              <a:t>問合せ</a:t>
            </a:r>
            <a:r>
              <a:rPr kumimoji="1" lang="en-US" altLang="ja-JP" dirty="0">
                <a:solidFill>
                  <a:schemeClr val="bg1"/>
                </a:solidFill>
              </a:rPr>
              <a:t>UP</a:t>
            </a:r>
            <a:r>
              <a:rPr kumimoji="1" lang="ja-JP" altLang="en-US">
                <a:solidFill>
                  <a:schemeClr val="bg1"/>
                </a:solidFill>
              </a:rPr>
              <a:t>！</a:t>
            </a:r>
            <a:endParaRPr kumimoji="1" lang="en-US" altLang="ja-JP" dirty="0">
              <a:solidFill>
                <a:schemeClr val="bg1"/>
              </a:solidFill>
            </a:endParaRPr>
          </a:p>
          <a:p>
            <a:r>
              <a:rPr lang="ja-JP" altLang="en-US">
                <a:solidFill>
                  <a:schemeClr val="bg1"/>
                </a:solidFill>
              </a:rPr>
              <a:t>など</a:t>
            </a:r>
            <a:endParaRPr kumimoji="1" lang="ja-JP" altLang="en-US">
              <a:solidFill>
                <a:schemeClr val="bg1"/>
              </a:solidFill>
            </a:endParaRPr>
          </a:p>
        </p:txBody>
      </p:sp>
      <p:sp>
        <p:nvSpPr>
          <p:cNvPr id="12" name="タイトル 1">
            <a:extLst>
              <a:ext uri="{FF2B5EF4-FFF2-40B4-BE49-F238E27FC236}">
                <a16:creationId xmlns:a16="http://schemas.microsoft.com/office/drawing/2014/main" id="{649CB1AD-C833-EE0F-BE60-78D69ED6C87F}"/>
              </a:ext>
            </a:extLst>
          </p:cNvPr>
          <p:cNvSpPr txBox="1">
            <a:spLocks/>
          </p:cNvSpPr>
          <p:nvPr/>
        </p:nvSpPr>
        <p:spPr>
          <a:xfrm>
            <a:off x="1337049" y="1029923"/>
            <a:ext cx="2955551" cy="6713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b="1" dirty="0">
                <a:solidFill>
                  <a:srgbClr val="1E98B7"/>
                </a:solidFill>
                <a:latin typeface="Yu Gothic Medium" panose="020B0400000000000000" pitchFamily="34" charset="-128"/>
                <a:ea typeface="Yu Gothic Medium" panose="020B0400000000000000" pitchFamily="34" charset="-128"/>
              </a:rPr>
              <a:t>PHASE1</a:t>
            </a:r>
            <a:endParaRPr lang="ja-JP" altLang="en-US" sz="3600" b="1">
              <a:solidFill>
                <a:srgbClr val="1E98B7"/>
              </a:solidFill>
              <a:latin typeface="Yu Gothic Medium" panose="020B0400000000000000" pitchFamily="34" charset="-128"/>
              <a:ea typeface="Yu Gothic Medium" panose="020B0400000000000000" pitchFamily="34" charset="-128"/>
            </a:endParaRPr>
          </a:p>
        </p:txBody>
      </p:sp>
      <p:sp>
        <p:nvSpPr>
          <p:cNvPr id="14" name="タイトル 1">
            <a:extLst>
              <a:ext uri="{FF2B5EF4-FFF2-40B4-BE49-F238E27FC236}">
                <a16:creationId xmlns:a16="http://schemas.microsoft.com/office/drawing/2014/main" id="{69FCB42C-D549-1443-9856-638A6509F18F}"/>
              </a:ext>
            </a:extLst>
          </p:cNvPr>
          <p:cNvSpPr txBox="1">
            <a:spLocks/>
          </p:cNvSpPr>
          <p:nvPr/>
        </p:nvSpPr>
        <p:spPr>
          <a:xfrm>
            <a:off x="4497576" y="1029923"/>
            <a:ext cx="2955551" cy="6713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b="1" dirty="0">
                <a:solidFill>
                  <a:srgbClr val="1E98B7"/>
                </a:solidFill>
                <a:latin typeface="Yu Gothic Medium" panose="020B0400000000000000" pitchFamily="34" charset="-128"/>
                <a:ea typeface="Yu Gothic Medium" panose="020B0400000000000000" pitchFamily="34" charset="-128"/>
              </a:rPr>
              <a:t>PHASE2</a:t>
            </a:r>
            <a:endParaRPr lang="ja-JP" altLang="en-US" sz="3600" b="1">
              <a:solidFill>
                <a:srgbClr val="1E98B7"/>
              </a:solidFill>
              <a:latin typeface="Yu Gothic Medium" panose="020B0400000000000000" pitchFamily="34" charset="-128"/>
              <a:ea typeface="Yu Gothic Medium" panose="020B0400000000000000" pitchFamily="34" charset="-128"/>
            </a:endParaRPr>
          </a:p>
        </p:txBody>
      </p:sp>
      <p:sp>
        <p:nvSpPr>
          <p:cNvPr id="15" name="タイトル 1">
            <a:extLst>
              <a:ext uri="{FF2B5EF4-FFF2-40B4-BE49-F238E27FC236}">
                <a16:creationId xmlns:a16="http://schemas.microsoft.com/office/drawing/2014/main" id="{B3A21406-8587-9EC8-AF8A-0E2C973DBD5D}"/>
              </a:ext>
            </a:extLst>
          </p:cNvPr>
          <p:cNvSpPr txBox="1">
            <a:spLocks/>
          </p:cNvSpPr>
          <p:nvPr/>
        </p:nvSpPr>
        <p:spPr>
          <a:xfrm>
            <a:off x="7748030" y="1029923"/>
            <a:ext cx="2955551" cy="6713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b="1" dirty="0">
                <a:solidFill>
                  <a:srgbClr val="1E98B7"/>
                </a:solidFill>
                <a:latin typeface="Yu Gothic Medium" panose="020B0400000000000000" pitchFamily="34" charset="-128"/>
                <a:ea typeface="Yu Gothic Medium" panose="020B0400000000000000" pitchFamily="34" charset="-128"/>
              </a:rPr>
              <a:t>PHASE3</a:t>
            </a:r>
            <a:endParaRPr lang="ja-JP" altLang="en-US" sz="3600" b="1">
              <a:solidFill>
                <a:srgbClr val="1E98B7"/>
              </a:solidFill>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3533888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ssolv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dissolve">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500"/>
                                        <p:tgtEl>
                                          <p:spTgt spid="10"/>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dissolve">
                                      <p:cBhvr>
                                        <p:cTn id="2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 grpId="0" animBg="1"/>
      <p:bldP spid="6" grpId="0" animBg="1"/>
      <p:bldP spid="8"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6"/>
          <p:cNvSpPr>
            <a:spLocks noGrp="1"/>
          </p:cNvSpPr>
          <p:nvPr>
            <p:ph type="sldNum" sz="quarter" idx="12"/>
          </p:nvPr>
        </p:nvSpPr>
        <p:spPr/>
        <p:txBody>
          <a:bodyPr/>
          <a:lstStyle/>
          <a:p>
            <a:fld id="{0B2306A0-48D6-41BD-93F3-114BC78E1378}" type="slidenum">
              <a:rPr lang="en-US" altLang="ja-JP" smtClean="0"/>
              <a:pPr/>
              <a:t>14</a:t>
            </a:fld>
            <a:endParaRPr lang="en-US" dirty="0"/>
          </a:p>
        </p:txBody>
      </p:sp>
      <p:sp>
        <p:nvSpPr>
          <p:cNvPr id="2" name="フッター プレースホルダー 1"/>
          <p:cNvSpPr>
            <a:spLocks noGrp="1"/>
          </p:cNvSpPr>
          <p:nvPr>
            <p:ph type="ftr" sz="quarter" idx="11"/>
          </p:nvPr>
        </p:nvSpPr>
        <p:spPr/>
        <p:txBody>
          <a:bodyPr/>
          <a:lstStyle/>
          <a:p>
            <a:r>
              <a:rPr lang="en-US" altLang="ja-JP" dirty="0"/>
              <a:t>©2024 </a:t>
            </a:r>
            <a:r>
              <a:rPr lang="en-US" altLang="ja-JP" dirty="0" err="1"/>
              <a:t>PRAPnode.Inc</a:t>
            </a:r>
            <a:endParaRPr lang="ja-JP" altLang="en-US" dirty="0"/>
          </a:p>
        </p:txBody>
      </p:sp>
      <p:sp>
        <p:nvSpPr>
          <p:cNvPr id="3" name="タイトル 1">
            <a:extLst>
              <a:ext uri="{FF2B5EF4-FFF2-40B4-BE49-F238E27FC236}">
                <a16:creationId xmlns:a16="http://schemas.microsoft.com/office/drawing/2014/main" id="{8961D704-C303-D3E3-B6C8-BE3C724E9C46}"/>
              </a:ext>
            </a:extLst>
          </p:cNvPr>
          <p:cNvSpPr txBox="1">
            <a:spLocks/>
          </p:cNvSpPr>
          <p:nvPr/>
        </p:nvSpPr>
        <p:spPr>
          <a:xfrm>
            <a:off x="1480295" y="358527"/>
            <a:ext cx="9231410" cy="56857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a:solidFill>
                  <a:schemeClr val="bg1">
                    <a:lumMod val="50000"/>
                  </a:schemeClr>
                </a:solidFill>
                <a:latin typeface="Yu Gothic Medium" panose="020B0400000000000000" pitchFamily="34" charset="-128"/>
                <a:ea typeface="Yu Gothic Medium" panose="020B0400000000000000" pitchFamily="34" charset="-128"/>
              </a:rPr>
              <a:t>効果測定のフェーズ（サイト分析の重要性</a:t>
            </a:r>
            <a:r>
              <a:rPr lang="en-US" altLang="ja-JP" sz="2800" b="1" dirty="0">
                <a:solidFill>
                  <a:schemeClr val="bg1">
                    <a:lumMod val="50000"/>
                  </a:schemeClr>
                </a:solidFill>
                <a:latin typeface="Yu Gothic Medium" panose="020B0400000000000000" pitchFamily="34" charset="-128"/>
                <a:ea typeface="Yu Gothic Medium" panose="020B0400000000000000" pitchFamily="34" charset="-128"/>
              </a:rPr>
              <a:t>)</a:t>
            </a:r>
          </a:p>
        </p:txBody>
      </p:sp>
      <p:sp>
        <p:nvSpPr>
          <p:cNvPr id="21" name="円/楕円 20">
            <a:extLst>
              <a:ext uri="{FF2B5EF4-FFF2-40B4-BE49-F238E27FC236}">
                <a16:creationId xmlns:a16="http://schemas.microsoft.com/office/drawing/2014/main" id="{A25CB81B-1FF8-FD3C-30E9-4DC42F359CB0}"/>
              </a:ext>
            </a:extLst>
          </p:cNvPr>
          <p:cNvSpPr/>
          <p:nvPr/>
        </p:nvSpPr>
        <p:spPr>
          <a:xfrm>
            <a:off x="1289795" y="3123419"/>
            <a:ext cx="2977404" cy="297740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a:t>「頑張ったね」</a:t>
            </a:r>
            <a:endParaRPr kumimoji="1" lang="en-US" altLang="ja-JP" dirty="0"/>
          </a:p>
          <a:p>
            <a:pPr algn="ctr"/>
            <a:r>
              <a:rPr lang="ja-JP" altLang="en-US"/>
              <a:t>で終わりがち</a:t>
            </a:r>
            <a:endParaRPr kumimoji="1" lang="ja-JP" altLang="en-US"/>
          </a:p>
        </p:txBody>
      </p:sp>
      <p:sp>
        <p:nvSpPr>
          <p:cNvPr id="5" name="テキスト ボックス 4">
            <a:extLst>
              <a:ext uri="{FF2B5EF4-FFF2-40B4-BE49-F238E27FC236}">
                <a16:creationId xmlns:a16="http://schemas.microsoft.com/office/drawing/2014/main" id="{32441B23-38A4-CB04-462C-40F76E33AC83}"/>
              </a:ext>
            </a:extLst>
          </p:cNvPr>
          <p:cNvSpPr txBox="1"/>
          <p:nvPr/>
        </p:nvSpPr>
        <p:spPr>
          <a:xfrm>
            <a:off x="1337049" y="1682371"/>
            <a:ext cx="3492499" cy="1200329"/>
          </a:xfrm>
          <a:prstGeom prst="homePlate">
            <a:avLst/>
          </a:prstGeom>
          <a:solidFill>
            <a:srgbClr val="1E98B7"/>
          </a:solidFill>
          <a:ln w="19050">
            <a:noFill/>
          </a:ln>
        </p:spPr>
        <p:txBody>
          <a:bodyPr wrap="square">
            <a:spAutoFit/>
          </a:bodyPr>
          <a:lstStyle/>
          <a:p>
            <a:pPr lvl="1"/>
            <a:r>
              <a:rPr lang="ja-JP" altLang="en-US" b="1">
                <a:solidFill>
                  <a:schemeClr val="bg1"/>
                </a:solidFill>
              </a:rPr>
              <a:t>活動量の報告</a:t>
            </a:r>
            <a:endParaRPr lang="en-US" altLang="ja-JP" b="1" dirty="0">
              <a:solidFill>
                <a:schemeClr val="bg1"/>
              </a:solidFill>
            </a:endParaRPr>
          </a:p>
          <a:p>
            <a:pPr lvl="1"/>
            <a:r>
              <a:rPr lang="ja-JP" altLang="en-US">
                <a:solidFill>
                  <a:schemeClr val="bg1"/>
                </a:solidFill>
              </a:rPr>
              <a:t>・配信数</a:t>
            </a:r>
            <a:endParaRPr lang="en-US" altLang="ja-JP" dirty="0">
              <a:solidFill>
                <a:schemeClr val="bg1"/>
              </a:solidFill>
            </a:endParaRPr>
          </a:p>
          <a:p>
            <a:pPr lvl="1"/>
            <a:r>
              <a:rPr kumimoji="1" lang="ja-JP" altLang="en-US">
                <a:solidFill>
                  <a:schemeClr val="bg1"/>
                </a:solidFill>
              </a:rPr>
              <a:t>・電話数</a:t>
            </a:r>
            <a:endParaRPr kumimoji="1" lang="en-US" altLang="ja-JP" dirty="0">
              <a:solidFill>
                <a:schemeClr val="bg1"/>
              </a:solidFill>
            </a:endParaRPr>
          </a:p>
          <a:p>
            <a:pPr lvl="1"/>
            <a:r>
              <a:rPr lang="ja-JP" altLang="en-US">
                <a:solidFill>
                  <a:schemeClr val="bg1"/>
                </a:solidFill>
              </a:rPr>
              <a:t>など</a:t>
            </a:r>
            <a:endParaRPr kumimoji="1" lang="ja-JP" altLang="en-US">
              <a:solidFill>
                <a:schemeClr val="bg1"/>
              </a:solidFill>
            </a:endParaRPr>
          </a:p>
        </p:txBody>
      </p:sp>
      <p:sp>
        <p:nvSpPr>
          <p:cNvPr id="6" name="円/楕円 5">
            <a:extLst>
              <a:ext uri="{FF2B5EF4-FFF2-40B4-BE49-F238E27FC236}">
                <a16:creationId xmlns:a16="http://schemas.microsoft.com/office/drawing/2014/main" id="{CA9D5CAF-5F08-2E35-1C0A-63D897893EF7}"/>
              </a:ext>
            </a:extLst>
          </p:cNvPr>
          <p:cNvSpPr/>
          <p:nvPr/>
        </p:nvSpPr>
        <p:spPr>
          <a:xfrm>
            <a:off x="4667996" y="3110795"/>
            <a:ext cx="2977404" cy="2977404"/>
          </a:xfrm>
          <a:prstGeom prst="ellipse">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a:t>「それがどんな</a:t>
            </a:r>
            <a:endParaRPr kumimoji="1" lang="en-US" altLang="ja-JP" dirty="0"/>
          </a:p>
          <a:p>
            <a:pPr algn="ctr"/>
            <a:r>
              <a:rPr kumimoji="1" lang="ja-JP" altLang="en-US"/>
              <a:t>影響があったの</a:t>
            </a:r>
            <a:r>
              <a:rPr lang="ja-JP" altLang="en-US"/>
              <a:t>」</a:t>
            </a:r>
            <a:endParaRPr lang="en-US" altLang="ja-JP" dirty="0"/>
          </a:p>
          <a:p>
            <a:pPr algn="ctr"/>
            <a:r>
              <a:rPr kumimoji="1" lang="ja-JP" altLang="en-US"/>
              <a:t>と言われると困る</a:t>
            </a:r>
          </a:p>
        </p:txBody>
      </p:sp>
      <p:sp>
        <p:nvSpPr>
          <p:cNvPr id="8" name="テキスト ボックス 7">
            <a:extLst>
              <a:ext uri="{FF2B5EF4-FFF2-40B4-BE49-F238E27FC236}">
                <a16:creationId xmlns:a16="http://schemas.microsoft.com/office/drawing/2014/main" id="{582FC72C-49F0-583E-84B1-653B2A1462C5}"/>
              </a:ext>
            </a:extLst>
          </p:cNvPr>
          <p:cNvSpPr txBox="1"/>
          <p:nvPr/>
        </p:nvSpPr>
        <p:spPr>
          <a:xfrm>
            <a:off x="4432301" y="1687857"/>
            <a:ext cx="3581399" cy="1200329"/>
          </a:xfrm>
          <a:prstGeom prst="chevron">
            <a:avLst/>
          </a:prstGeom>
          <a:solidFill>
            <a:srgbClr val="1E98B7"/>
          </a:solidFill>
          <a:ln w="12700">
            <a:noFill/>
          </a:ln>
        </p:spPr>
        <p:txBody>
          <a:bodyPr wrap="square">
            <a:spAutoFit/>
          </a:bodyPr>
          <a:lstStyle/>
          <a:p>
            <a:pPr lvl="1"/>
            <a:r>
              <a:rPr lang="ja-JP" altLang="en-US" b="1">
                <a:solidFill>
                  <a:schemeClr val="bg1"/>
                </a:solidFill>
              </a:rPr>
              <a:t>活動成果の報告</a:t>
            </a:r>
            <a:endParaRPr lang="en-US" altLang="ja-JP" b="1" dirty="0">
              <a:solidFill>
                <a:schemeClr val="bg1"/>
              </a:solidFill>
            </a:endParaRPr>
          </a:p>
          <a:p>
            <a:pPr lvl="1"/>
            <a:r>
              <a:rPr lang="ja-JP" altLang="en-US">
                <a:solidFill>
                  <a:schemeClr val="bg1"/>
                </a:solidFill>
              </a:rPr>
              <a:t>・掲載数</a:t>
            </a:r>
            <a:endParaRPr lang="en-US" altLang="ja-JP" dirty="0">
              <a:solidFill>
                <a:schemeClr val="bg1"/>
              </a:solidFill>
            </a:endParaRPr>
          </a:p>
          <a:p>
            <a:pPr lvl="1"/>
            <a:r>
              <a:rPr kumimoji="1" lang="ja-JP" altLang="en-US">
                <a:solidFill>
                  <a:schemeClr val="bg1"/>
                </a:solidFill>
              </a:rPr>
              <a:t>・</a:t>
            </a:r>
            <a:r>
              <a:rPr lang="ja-JP" altLang="en-US">
                <a:solidFill>
                  <a:schemeClr val="bg1"/>
                </a:solidFill>
              </a:rPr>
              <a:t>拡散</a:t>
            </a:r>
            <a:r>
              <a:rPr kumimoji="1" lang="ja-JP" altLang="en-US">
                <a:solidFill>
                  <a:schemeClr val="bg1"/>
                </a:solidFill>
              </a:rPr>
              <a:t>数</a:t>
            </a:r>
            <a:endParaRPr kumimoji="1" lang="en-US" altLang="ja-JP" dirty="0">
              <a:solidFill>
                <a:schemeClr val="bg1"/>
              </a:solidFill>
            </a:endParaRPr>
          </a:p>
          <a:p>
            <a:pPr lvl="1"/>
            <a:r>
              <a:rPr lang="ja-JP" altLang="en-US">
                <a:solidFill>
                  <a:schemeClr val="bg1"/>
                </a:solidFill>
              </a:rPr>
              <a:t>など</a:t>
            </a:r>
            <a:endParaRPr kumimoji="1" lang="ja-JP" altLang="en-US">
              <a:solidFill>
                <a:schemeClr val="bg1"/>
              </a:solidFill>
            </a:endParaRPr>
          </a:p>
        </p:txBody>
      </p:sp>
      <p:sp>
        <p:nvSpPr>
          <p:cNvPr id="11" name="テキスト ボックス 10">
            <a:extLst>
              <a:ext uri="{FF2B5EF4-FFF2-40B4-BE49-F238E27FC236}">
                <a16:creationId xmlns:a16="http://schemas.microsoft.com/office/drawing/2014/main" id="{1F8D35D1-056A-6FBA-359A-ECC5FEB59E20}"/>
              </a:ext>
            </a:extLst>
          </p:cNvPr>
          <p:cNvSpPr txBox="1"/>
          <p:nvPr/>
        </p:nvSpPr>
        <p:spPr>
          <a:xfrm>
            <a:off x="7645400" y="1682371"/>
            <a:ext cx="3492499" cy="1200329"/>
          </a:xfrm>
          <a:prstGeom prst="chevron">
            <a:avLst/>
          </a:prstGeom>
          <a:solidFill>
            <a:srgbClr val="1E98B7"/>
          </a:solidFill>
          <a:ln w="12700">
            <a:noFill/>
          </a:ln>
        </p:spPr>
        <p:txBody>
          <a:bodyPr wrap="square">
            <a:spAutoFit/>
          </a:bodyPr>
          <a:lstStyle/>
          <a:p>
            <a:r>
              <a:rPr lang="ja-JP" altLang="en-US" b="1">
                <a:solidFill>
                  <a:schemeClr val="bg1"/>
                </a:solidFill>
              </a:rPr>
              <a:t>企業貢献の報告</a:t>
            </a:r>
            <a:endParaRPr lang="en-US" altLang="ja-JP" b="1" dirty="0">
              <a:solidFill>
                <a:schemeClr val="bg1"/>
              </a:solidFill>
            </a:endParaRPr>
          </a:p>
          <a:p>
            <a:r>
              <a:rPr lang="ja-JP" altLang="en-US">
                <a:solidFill>
                  <a:schemeClr val="bg1"/>
                </a:solidFill>
              </a:rPr>
              <a:t>・サイト流入</a:t>
            </a:r>
            <a:r>
              <a:rPr lang="en-US" altLang="ja-JP" dirty="0">
                <a:solidFill>
                  <a:schemeClr val="bg1"/>
                </a:solidFill>
              </a:rPr>
              <a:t>UP</a:t>
            </a:r>
            <a:r>
              <a:rPr lang="ja-JP" altLang="en-US">
                <a:solidFill>
                  <a:schemeClr val="bg1"/>
                </a:solidFill>
              </a:rPr>
              <a:t>！</a:t>
            </a:r>
            <a:endParaRPr lang="en-US" altLang="ja-JP" dirty="0">
              <a:solidFill>
                <a:schemeClr val="bg1"/>
              </a:solidFill>
            </a:endParaRPr>
          </a:p>
          <a:p>
            <a:r>
              <a:rPr kumimoji="1" lang="ja-JP" altLang="en-US">
                <a:solidFill>
                  <a:schemeClr val="bg1"/>
                </a:solidFill>
              </a:rPr>
              <a:t>・売上</a:t>
            </a:r>
            <a:r>
              <a:rPr kumimoji="1" lang="en-US" altLang="ja-JP" dirty="0">
                <a:solidFill>
                  <a:schemeClr val="bg1"/>
                </a:solidFill>
              </a:rPr>
              <a:t>/</a:t>
            </a:r>
            <a:r>
              <a:rPr kumimoji="1" lang="ja-JP" altLang="en-US">
                <a:solidFill>
                  <a:schemeClr val="bg1"/>
                </a:solidFill>
              </a:rPr>
              <a:t>問合せ</a:t>
            </a:r>
            <a:r>
              <a:rPr kumimoji="1" lang="en-US" altLang="ja-JP" dirty="0">
                <a:solidFill>
                  <a:schemeClr val="bg1"/>
                </a:solidFill>
              </a:rPr>
              <a:t>UP</a:t>
            </a:r>
            <a:r>
              <a:rPr kumimoji="1" lang="ja-JP" altLang="en-US">
                <a:solidFill>
                  <a:schemeClr val="bg1"/>
                </a:solidFill>
              </a:rPr>
              <a:t>！</a:t>
            </a:r>
            <a:endParaRPr kumimoji="1" lang="en-US" altLang="ja-JP" dirty="0">
              <a:solidFill>
                <a:schemeClr val="bg1"/>
              </a:solidFill>
            </a:endParaRPr>
          </a:p>
          <a:p>
            <a:r>
              <a:rPr lang="ja-JP" altLang="en-US">
                <a:solidFill>
                  <a:schemeClr val="bg1"/>
                </a:solidFill>
              </a:rPr>
              <a:t>など</a:t>
            </a:r>
            <a:endParaRPr kumimoji="1" lang="ja-JP" altLang="en-US">
              <a:solidFill>
                <a:schemeClr val="bg1"/>
              </a:solidFill>
            </a:endParaRPr>
          </a:p>
        </p:txBody>
      </p:sp>
      <p:sp>
        <p:nvSpPr>
          <p:cNvPr id="12" name="タイトル 1">
            <a:extLst>
              <a:ext uri="{FF2B5EF4-FFF2-40B4-BE49-F238E27FC236}">
                <a16:creationId xmlns:a16="http://schemas.microsoft.com/office/drawing/2014/main" id="{649CB1AD-C833-EE0F-BE60-78D69ED6C87F}"/>
              </a:ext>
            </a:extLst>
          </p:cNvPr>
          <p:cNvSpPr txBox="1">
            <a:spLocks/>
          </p:cNvSpPr>
          <p:nvPr/>
        </p:nvSpPr>
        <p:spPr>
          <a:xfrm>
            <a:off x="1337049" y="1029923"/>
            <a:ext cx="2955551" cy="6713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b="1" dirty="0">
                <a:solidFill>
                  <a:srgbClr val="1E98B7"/>
                </a:solidFill>
                <a:latin typeface="Yu Gothic Medium" panose="020B0400000000000000" pitchFamily="34" charset="-128"/>
                <a:ea typeface="Yu Gothic Medium" panose="020B0400000000000000" pitchFamily="34" charset="-128"/>
              </a:rPr>
              <a:t>PHASE1</a:t>
            </a:r>
            <a:endParaRPr lang="ja-JP" altLang="en-US" sz="3600" b="1">
              <a:solidFill>
                <a:srgbClr val="1E98B7"/>
              </a:solidFill>
              <a:latin typeface="Yu Gothic Medium" panose="020B0400000000000000" pitchFamily="34" charset="-128"/>
              <a:ea typeface="Yu Gothic Medium" panose="020B0400000000000000" pitchFamily="34" charset="-128"/>
            </a:endParaRPr>
          </a:p>
        </p:txBody>
      </p:sp>
      <p:sp>
        <p:nvSpPr>
          <p:cNvPr id="14" name="タイトル 1">
            <a:extLst>
              <a:ext uri="{FF2B5EF4-FFF2-40B4-BE49-F238E27FC236}">
                <a16:creationId xmlns:a16="http://schemas.microsoft.com/office/drawing/2014/main" id="{69FCB42C-D549-1443-9856-638A6509F18F}"/>
              </a:ext>
            </a:extLst>
          </p:cNvPr>
          <p:cNvSpPr txBox="1">
            <a:spLocks/>
          </p:cNvSpPr>
          <p:nvPr/>
        </p:nvSpPr>
        <p:spPr>
          <a:xfrm>
            <a:off x="4497576" y="1029923"/>
            <a:ext cx="2955551" cy="6713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b="1" dirty="0">
                <a:solidFill>
                  <a:srgbClr val="1E98B7"/>
                </a:solidFill>
                <a:latin typeface="Yu Gothic Medium" panose="020B0400000000000000" pitchFamily="34" charset="-128"/>
                <a:ea typeface="Yu Gothic Medium" panose="020B0400000000000000" pitchFamily="34" charset="-128"/>
              </a:rPr>
              <a:t>PHASE2</a:t>
            </a:r>
            <a:endParaRPr lang="ja-JP" altLang="en-US" sz="3600" b="1">
              <a:solidFill>
                <a:srgbClr val="1E98B7"/>
              </a:solidFill>
              <a:latin typeface="Yu Gothic Medium" panose="020B0400000000000000" pitchFamily="34" charset="-128"/>
              <a:ea typeface="Yu Gothic Medium" panose="020B0400000000000000" pitchFamily="34" charset="-128"/>
            </a:endParaRPr>
          </a:p>
        </p:txBody>
      </p:sp>
      <p:sp>
        <p:nvSpPr>
          <p:cNvPr id="15" name="タイトル 1">
            <a:extLst>
              <a:ext uri="{FF2B5EF4-FFF2-40B4-BE49-F238E27FC236}">
                <a16:creationId xmlns:a16="http://schemas.microsoft.com/office/drawing/2014/main" id="{B3A21406-8587-9EC8-AF8A-0E2C973DBD5D}"/>
              </a:ext>
            </a:extLst>
          </p:cNvPr>
          <p:cNvSpPr txBox="1">
            <a:spLocks/>
          </p:cNvSpPr>
          <p:nvPr/>
        </p:nvSpPr>
        <p:spPr>
          <a:xfrm>
            <a:off x="7748030" y="1029923"/>
            <a:ext cx="2955551" cy="67139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600" b="1" dirty="0">
                <a:solidFill>
                  <a:srgbClr val="1E98B7"/>
                </a:solidFill>
                <a:latin typeface="Yu Gothic Medium" panose="020B0400000000000000" pitchFamily="34" charset="-128"/>
                <a:ea typeface="Yu Gothic Medium" panose="020B0400000000000000" pitchFamily="34" charset="-128"/>
              </a:rPr>
              <a:t>PHASE3</a:t>
            </a:r>
            <a:endParaRPr lang="ja-JP" altLang="en-US" sz="3600" b="1">
              <a:solidFill>
                <a:srgbClr val="1E98B7"/>
              </a:solidFill>
              <a:latin typeface="Yu Gothic Medium" panose="020B0400000000000000" pitchFamily="34" charset="-128"/>
              <a:ea typeface="Yu Gothic Medium" panose="020B0400000000000000" pitchFamily="34" charset="-128"/>
            </a:endParaRPr>
          </a:p>
        </p:txBody>
      </p:sp>
      <p:sp>
        <p:nvSpPr>
          <p:cNvPr id="13" name="正方形/長方形 12">
            <a:extLst>
              <a:ext uri="{FF2B5EF4-FFF2-40B4-BE49-F238E27FC236}">
                <a16:creationId xmlns:a16="http://schemas.microsoft.com/office/drawing/2014/main" id="{EC152973-9A22-A513-2FCE-2D3F0C43F939}"/>
              </a:ext>
            </a:extLst>
          </p:cNvPr>
          <p:cNvSpPr/>
          <p:nvPr/>
        </p:nvSpPr>
        <p:spPr>
          <a:xfrm>
            <a:off x="330200" y="358527"/>
            <a:ext cx="11430000" cy="6189165"/>
          </a:xfrm>
          <a:prstGeom prst="rect">
            <a:avLst/>
          </a:prstGeom>
          <a:solidFill>
            <a:schemeClr val="bg1">
              <a:alpha val="76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角丸四角形 3">
            <a:extLst>
              <a:ext uri="{FF2B5EF4-FFF2-40B4-BE49-F238E27FC236}">
                <a16:creationId xmlns:a16="http://schemas.microsoft.com/office/drawing/2014/main" id="{BCDAC383-F4B3-8EB5-D761-500232C97C67}"/>
              </a:ext>
            </a:extLst>
          </p:cNvPr>
          <p:cNvSpPr/>
          <p:nvPr/>
        </p:nvSpPr>
        <p:spPr>
          <a:xfrm>
            <a:off x="8185896" y="1967514"/>
            <a:ext cx="2271809" cy="313745"/>
          </a:xfrm>
          <a:prstGeom prst="round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a:extLst>
              <a:ext uri="{FF2B5EF4-FFF2-40B4-BE49-F238E27FC236}">
                <a16:creationId xmlns:a16="http://schemas.microsoft.com/office/drawing/2014/main" id="{2DB5CBFE-3D53-AC38-24EA-10DBA185A1B5}"/>
              </a:ext>
            </a:extLst>
          </p:cNvPr>
          <p:cNvSpPr txBox="1">
            <a:spLocks/>
          </p:cNvSpPr>
          <p:nvPr/>
        </p:nvSpPr>
        <p:spPr>
          <a:xfrm>
            <a:off x="8460589" y="2288021"/>
            <a:ext cx="3109111" cy="528933"/>
          </a:xfrm>
          <a:prstGeom prst="rect">
            <a:avLst/>
          </a:prstGeom>
        </p:spPr>
        <p:txBody>
          <a:bodyPr vert="horz" lIns="91440" tIns="45720" rIns="91440" bIns="45720" rtlCol="0" anchor="b">
            <a:normAutofit fontScale="77500" lnSpcReduction="20000"/>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2800" b="1">
                <a:ln>
                  <a:solidFill>
                    <a:srgbClr val="FF0000"/>
                  </a:solidFill>
                </a:ln>
                <a:solidFill>
                  <a:srgbClr val="FF0000"/>
                </a:solidFill>
                <a:latin typeface="Yu Gothic Medium" panose="020B0400000000000000" pitchFamily="34" charset="-128"/>
                <a:ea typeface="Yu Gothic Medium" panose="020B0400000000000000" pitchFamily="34" charset="-128"/>
              </a:rPr>
              <a:t>今日はこちらを深掘り</a:t>
            </a:r>
          </a:p>
        </p:txBody>
      </p:sp>
      <p:sp>
        <p:nvSpPr>
          <p:cNvPr id="17" name="テキスト ボックス 16">
            <a:extLst>
              <a:ext uri="{FF2B5EF4-FFF2-40B4-BE49-F238E27FC236}">
                <a16:creationId xmlns:a16="http://schemas.microsoft.com/office/drawing/2014/main" id="{B64EF538-37B0-44C0-D622-146D1E26621A}"/>
              </a:ext>
            </a:extLst>
          </p:cNvPr>
          <p:cNvSpPr txBox="1"/>
          <p:nvPr/>
        </p:nvSpPr>
        <p:spPr>
          <a:xfrm>
            <a:off x="8238008" y="1954814"/>
            <a:ext cx="2559794" cy="369332"/>
          </a:xfrm>
          <a:prstGeom prst="rect">
            <a:avLst/>
          </a:prstGeom>
          <a:noFill/>
        </p:spPr>
        <p:txBody>
          <a:bodyPr wrap="square">
            <a:spAutoFit/>
          </a:bodyPr>
          <a:lstStyle/>
          <a:p>
            <a:r>
              <a:rPr lang="ja-JP" altLang="en-US" b="1">
                <a:solidFill>
                  <a:schemeClr val="bg1">
                    <a:lumMod val="50000"/>
                  </a:schemeClr>
                </a:solidFill>
              </a:rPr>
              <a:t>・サイト流入</a:t>
            </a:r>
            <a:r>
              <a:rPr lang="en-US" altLang="ja-JP" b="1" dirty="0">
                <a:solidFill>
                  <a:schemeClr val="bg1">
                    <a:lumMod val="50000"/>
                  </a:schemeClr>
                </a:solidFill>
              </a:rPr>
              <a:t>UP</a:t>
            </a:r>
            <a:r>
              <a:rPr lang="ja-JP" altLang="en-US" b="1">
                <a:solidFill>
                  <a:schemeClr val="bg1">
                    <a:lumMod val="50000"/>
                  </a:schemeClr>
                </a:solidFill>
              </a:rPr>
              <a:t>！</a:t>
            </a:r>
            <a:endParaRPr lang="en-US" altLang="ja-JP" b="1" dirty="0">
              <a:solidFill>
                <a:schemeClr val="bg1">
                  <a:lumMod val="50000"/>
                </a:schemeClr>
              </a:solidFill>
            </a:endParaRPr>
          </a:p>
        </p:txBody>
      </p:sp>
      <p:sp>
        <p:nvSpPr>
          <p:cNvPr id="10" name="円/楕円 9">
            <a:extLst>
              <a:ext uri="{FF2B5EF4-FFF2-40B4-BE49-F238E27FC236}">
                <a16:creationId xmlns:a16="http://schemas.microsoft.com/office/drawing/2014/main" id="{0A9FBDF5-96BC-E899-5D23-AEE7C8099248}"/>
              </a:ext>
            </a:extLst>
          </p:cNvPr>
          <p:cNvSpPr/>
          <p:nvPr/>
        </p:nvSpPr>
        <p:spPr>
          <a:xfrm>
            <a:off x="8046197" y="3110795"/>
            <a:ext cx="2977404" cy="2977404"/>
          </a:xfrm>
          <a:prstGeom prst="ellipse">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none" rtlCol="0" anchor="ctr"/>
          <a:lstStyle/>
          <a:p>
            <a:pPr algn="ctr"/>
            <a:r>
              <a:rPr kumimoji="1" lang="ja-JP" altLang="en-US" b="1">
                <a:solidFill>
                  <a:schemeClr val="bg1">
                    <a:lumMod val="50000"/>
                  </a:schemeClr>
                </a:solidFill>
              </a:rPr>
              <a:t>ここをアピールできると</a:t>
            </a:r>
            <a:endParaRPr kumimoji="1" lang="en-US" altLang="ja-JP" b="1" dirty="0">
              <a:solidFill>
                <a:schemeClr val="bg1">
                  <a:lumMod val="50000"/>
                </a:schemeClr>
              </a:solidFill>
            </a:endParaRPr>
          </a:p>
          <a:p>
            <a:pPr algn="ctr"/>
            <a:r>
              <a:rPr kumimoji="1" lang="ja-JP" altLang="en-US" b="1">
                <a:solidFill>
                  <a:schemeClr val="bg1">
                    <a:lumMod val="50000"/>
                  </a:schemeClr>
                </a:solidFill>
              </a:rPr>
              <a:t>「広報素晴らしいね！」</a:t>
            </a:r>
            <a:endParaRPr kumimoji="1" lang="en-US" altLang="ja-JP" b="1" dirty="0">
              <a:solidFill>
                <a:schemeClr val="bg1">
                  <a:lumMod val="50000"/>
                </a:schemeClr>
              </a:solidFill>
            </a:endParaRPr>
          </a:p>
          <a:p>
            <a:pPr algn="ctr"/>
            <a:r>
              <a:rPr lang="ja-JP" altLang="en-US" b="1">
                <a:solidFill>
                  <a:schemeClr val="bg1">
                    <a:lumMod val="50000"/>
                  </a:schemeClr>
                </a:solidFill>
              </a:rPr>
              <a:t>となる</a:t>
            </a:r>
            <a:endParaRPr kumimoji="1" lang="ja-JP" altLang="en-US" b="1">
              <a:solidFill>
                <a:schemeClr val="bg1">
                  <a:lumMod val="50000"/>
                </a:schemeClr>
              </a:solidFill>
            </a:endParaRPr>
          </a:p>
        </p:txBody>
      </p:sp>
    </p:spTree>
    <p:extLst>
      <p:ext uri="{BB962C8B-B14F-4D97-AF65-F5344CB8AC3E}">
        <p14:creationId xmlns:p14="http://schemas.microsoft.com/office/powerpoint/2010/main" val="10473099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ッター プレースホルダー 7">
            <a:extLst>
              <a:ext uri="{FF2B5EF4-FFF2-40B4-BE49-F238E27FC236}">
                <a16:creationId xmlns:a16="http://schemas.microsoft.com/office/drawing/2014/main" id="{D7BD30AB-43E6-E549-1EB4-C0CC47B24724}"/>
              </a:ext>
            </a:extLst>
          </p:cNvPr>
          <p:cNvSpPr>
            <a:spLocks noGrp="1"/>
          </p:cNvSpPr>
          <p:nvPr>
            <p:ph type="ftr" sz="quarter" idx="11"/>
          </p:nvPr>
        </p:nvSpPr>
        <p:spPr/>
        <p:txBody>
          <a:bodyPr/>
          <a:lstStyle/>
          <a:p>
            <a:r>
              <a:rPr kumimoji="1" lang="en-US" altLang="ja-JP"/>
              <a:t>©2024 PRAPnode.Inc</a:t>
            </a:r>
            <a:endParaRPr kumimoji="1" lang="ja-JP" altLang="en-US"/>
          </a:p>
        </p:txBody>
      </p:sp>
      <p:sp>
        <p:nvSpPr>
          <p:cNvPr id="9" name="スライド番号プレースホルダー 8">
            <a:extLst>
              <a:ext uri="{FF2B5EF4-FFF2-40B4-BE49-F238E27FC236}">
                <a16:creationId xmlns:a16="http://schemas.microsoft.com/office/drawing/2014/main" id="{69239B47-3FF8-D603-9459-FFCA96B12EE4}"/>
              </a:ext>
            </a:extLst>
          </p:cNvPr>
          <p:cNvSpPr>
            <a:spLocks noGrp="1"/>
          </p:cNvSpPr>
          <p:nvPr>
            <p:ph type="sldNum" sz="quarter" idx="12"/>
          </p:nvPr>
        </p:nvSpPr>
        <p:spPr/>
        <p:txBody>
          <a:bodyPr/>
          <a:lstStyle/>
          <a:p>
            <a:fld id="{0B2306A0-48D6-41BD-93F3-114BC78E1378}" type="slidenum">
              <a:rPr kumimoji="1" lang="ja-JP" altLang="en-US" smtClean="0"/>
              <a:t>2</a:t>
            </a:fld>
            <a:endParaRPr kumimoji="1" lang="ja-JP" altLang="en-US"/>
          </a:p>
        </p:txBody>
      </p:sp>
      <p:sp>
        <p:nvSpPr>
          <p:cNvPr id="10" name="テキスト ボックス 9">
            <a:extLst>
              <a:ext uri="{FF2B5EF4-FFF2-40B4-BE49-F238E27FC236}">
                <a16:creationId xmlns:a16="http://schemas.microsoft.com/office/drawing/2014/main" id="{1F762FBB-A34B-F33B-F7F2-9689E17DF4F2}"/>
              </a:ext>
            </a:extLst>
          </p:cNvPr>
          <p:cNvSpPr txBox="1"/>
          <p:nvPr/>
        </p:nvSpPr>
        <p:spPr>
          <a:xfrm>
            <a:off x="0" y="5114790"/>
            <a:ext cx="12192000" cy="766471"/>
          </a:xfrm>
          <a:prstGeom prst="rect">
            <a:avLst/>
          </a:prstGeom>
          <a:solidFill>
            <a:srgbClr val="1E98B7"/>
          </a:solidFill>
        </p:spPr>
        <p:txBody>
          <a:bodyPr wrap="none" anchor="ctr">
            <a:noAutofit/>
          </a:bodyPr>
          <a:lstStyle/>
          <a:p>
            <a:pPr algn="ctr"/>
            <a:r>
              <a:rPr lang="ja-JP" altLang="en-US" sz="2800" b="1">
                <a:solidFill>
                  <a:schemeClr val="bg1"/>
                </a:solidFill>
              </a:rPr>
              <a:t>という方に向けて、サイト分析の基本から応用まで解説します。</a:t>
            </a:r>
          </a:p>
        </p:txBody>
      </p:sp>
      <p:sp>
        <p:nvSpPr>
          <p:cNvPr id="7" name="角丸四角形吹き出し 6">
            <a:extLst>
              <a:ext uri="{FF2B5EF4-FFF2-40B4-BE49-F238E27FC236}">
                <a16:creationId xmlns:a16="http://schemas.microsoft.com/office/drawing/2014/main" id="{24414902-3AB2-EFAA-9786-C7E3F018D532}"/>
              </a:ext>
            </a:extLst>
          </p:cNvPr>
          <p:cNvSpPr/>
          <p:nvPr/>
        </p:nvSpPr>
        <p:spPr>
          <a:xfrm>
            <a:off x="772891" y="1278406"/>
            <a:ext cx="3736197" cy="1344599"/>
          </a:xfrm>
          <a:prstGeom prst="wedgeRoundRectCallout">
            <a:avLst>
              <a:gd name="adj1" fmla="val -2819"/>
              <a:gd name="adj2" fmla="val 81917"/>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ja-JP" altLang="en-US" sz="2400" b="1"/>
              <a:t>サイト分析</a:t>
            </a:r>
            <a:endParaRPr lang="en-US" altLang="ja-JP" sz="2400" b="1" dirty="0"/>
          </a:p>
          <a:p>
            <a:pPr algn="ctr"/>
            <a:r>
              <a:rPr lang="ja-JP" altLang="en-US" sz="2400" b="1"/>
              <a:t>広報でも重要そう💡</a:t>
            </a:r>
          </a:p>
        </p:txBody>
      </p:sp>
      <p:sp>
        <p:nvSpPr>
          <p:cNvPr id="13" name="テキスト ボックス 12">
            <a:extLst>
              <a:ext uri="{FF2B5EF4-FFF2-40B4-BE49-F238E27FC236}">
                <a16:creationId xmlns:a16="http://schemas.microsoft.com/office/drawing/2014/main" id="{51F5CBA6-24D0-4037-424C-3700605CE464}"/>
              </a:ext>
            </a:extLst>
          </p:cNvPr>
          <p:cNvSpPr txBox="1"/>
          <p:nvPr/>
        </p:nvSpPr>
        <p:spPr>
          <a:xfrm>
            <a:off x="3046142" y="1706882"/>
            <a:ext cx="6099716" cy="523220"/>
          </a:xfrm>
          <a:prstGeom prst="rect">
            <a:avLst/>
          </a:prstGeom>
          <a:noFill/>
        </p:spPr>
        <p:txBody>
          <a:bodyPr wrap="square">
            <a:spAutoFit/>
          </a:bodyPr>
          <a:lstStyle/>
          <a:p>
            <a:pPr algn="ctr"/>
            <a:r>
              <a:rPr lang="ja-JP" altLang="en-US" sz="2800" b="1"/>
              <a:t>と思いつつも</a:t>
            </a:r>
            <a:r>
              <a:rPr lang="en-US" altLang="ja-JP" sz="2800" b="1" dirty="0"/>
              <a:t>…</a:t>
            </a:r>
          </a:p>
        </p:txBody>
      </p:sp>
      <p:sp>
        <p:nvSpPr>
          <p:cNvPr id="14" name="角丸四角形吹き出し 13">
            <a:extLst>
              <a:ext uri="{FF2B5EF4-FFF2-40B4-BE49-F238E27FC236}">
                <a16:creationId xmlns:a16="http://schemas.microsoft.com/office/drawing/2014/main" id="{08799844-8FD4-7B59-9554-534369392653}"/>
              </a:ext>
            </a:extLst>
          </p:cNvPr>
          <p:cNvSpPr/>
          <p:nvPr/>
        </p:nvSpPr>
        <p:spPr>
          <a:xfrm>
            <a:off x="7561801" y="1278406"/>
            <a:ext cx="3736197" cy="1344599"/>
          </a:xfrm>
          <a:prstGeom prst="wedgeRoundRectCallout">
            <a:avLst>
              <a:gd name="adj1" fmla="val 240"/>
              <a:gd name="adj2" fmla="val 84751"/>
              <a:gd name="adj3" fmla="val 16667"/>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r>
              <a:rPr lang="ja-JP" altLang="en-US" sz="2400" b="1"/>
              <a:t>どの数字をどう見るべきか分からない</a:t>
            </a:r>
            <a:r>
              <a:rPr lang="en-US" altLang="ja-JP" sz="2400" b="1" dirty="0"/>
              <a:t>…</a:t>
            </a:r>
          </a:p>
        </p:txBody>
      </p:sp>
      <p:pic>
        <p:nvPicPr>
          <p:cNvPr id="18" name="図 17" descr="アイコン&#10;&#10;自動的に生成された説明">
            <a:extLst>
              <a:ext uri="{FF2B5EF4-FFF2-40B4-BE49-F238E27FC236}">
                <a16:creationId xmlns:a16="http://schemas.microsoft.com/office/drawing/2014/main" id="{2DA595AF-3116-9375-98D0-0CAF7DC036E8}"/>
              </a:ext>
            </a:extLst>
          </p:cNvPr>
          <p:cNvPicPr>
            <a:picLocks noChangeAspect="1"/>
          </p:cNvPicPr>
          <p:nvPr/>
        </p:nvPicPr>
        <p:blipFill>
          <a:blip r:embed="rId3" cstate="screen">
            <a:extLst>
              <a:ext uri="{28A0092B-C50C-407E-A947-70E740481C1C}">
                <a14:useLocalDpi xmlns:a14="http://schemas.microsoft.com/office/drawing/2010/main"/>
              </a:ext>
            </a:extLst>
          </a:blip>
          <a:srcRect b="14623"/>
          <a:stretch/>
        </p:blipFill>
        <p:spPr>
          <a:xfrm>
            <a:off x="1725134" y="3200935"/>
            <a:ext cx="2313466" cy="1913855"/>
          </a:xfrm>
          <a:prstGeom prst="rect">
            <a:avLst/>
          </a:prstGeom>
        </p:spPr>
      </p:pic>
      <p:pic>
        <p:nvPicPr>
          <p:cNvPr id="20" name="図 19">
            <a:extLst>
              <a:ext uri="{FF2B5EF4-FFF2-40B4-BE49-F238E27FC236}">
                <a16:creationId xmlns:a16="http://schemas.microsoft.com/office/drawing/2014/main" id="{7305EF50-7D83-2B53-0C5A-4FED293F68BF}"/>
              </a:ext>
            </a:extLst>
          </p:cNvPr>
          <p:cNvPicPr>
            <a:picLocks noChangeAspect="1"/>
          </p:cNvPicPr>
          <p:nvPr/>
        </p:nvPicPr>
        <p:blipFill>
          <a:blip r:embed="rId4" cstate="screen">
            <a:extLst>
              <a:ext uri="{28A0092B-C50C-407E-A947-70E740481C1C}">
                <a14:useLocalDpi xmlns:a14="http://schemas.microsoft.com/office/drawing/2010/main"/>
              </a:ext>
            </a:extLst>
          </a:blip>
          <a:srcRect b="38089"/>
          <a:stretch/>
        </p:blipFill>
        <p:spPr>
          <a:xfrm>
            <a:off x="8224700" y="3240459"/>
            <a:ext cx="2410397" cy="1874332"/>
          </a:xfrm>
          <a:prstGeom prst="rect">
            <a:avLst/>
          </a:prstGeom>
        </p:spPr>
      </p:pic>
      <p:sp>
        <p:nvSpPr>
          <p:cNvPr id="22" name="タイトル 1">
            <a:extLst>
              <a:ext uri="{FF2B5EF4-FFF2-40B4-BE49-F238E27FC236}">
                <a16:creationId xmlns:a16="http://schemas.microsoft.com/office/drawing/2014/main" id="{20E912CA-B2A1-F2F0-2BA9-4A7F38166867}"/>
              </a:ext>
            </a:extLst>
          </p:cNvPr>
          <p:cNvSpPr txBox="1">
            <a:spLocks/>
          </p:cNvSpPr>
          <p:nvPr/>
        </p:nvSpPr>
        <p:spPr>
          <a:xfrm>
            <a:off x="819300" y="429568"/>
            <a:ext cx="10553401" cy="738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b="1">
                <a:solidFill>
                  <a:srgbClr val="1E98B7"/>
                </a:solidFill>
                <a:latin typeface="+mn-ea"/>
                <a:ea typeface="+mn-ea"/>
              </a:rPr>
              <a:t>本日の趣旨</a:t>
            </a:r>
            <a:endParaRPr lang="ja-JP" altLang="en-US" sz="3200" b="1" dirty="0">
              <a:solidFill>
                <a:srgbClr val="1E98B7"/>
              </a:solidFill>
              <a:latin typeface="+mn-ea"/>
              <a:ea typeface="+mn-ea"/>
            </a:endParaRPr>
          </a:p>
        </p:txBody>
      </p:sp>
    </p:spTree>
    <p:extLst>
      <p:ext uri="{BB962C8B-B14F-4D97-AF65-F5344CB8AC3E}">
        <p14:creationId xmlns:p14="http://schemas.microsoft.com/office/powerpoint/2010/main" val="45394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DAA3CB50-147F-324B-87CD-AB709CA2B02F}"/>
              </a:ext>
            </a:extLst>
          </p:cNvPr>
          <p:cNvSpPr>
            <a:spLocks noGrp="1"/>
          </p:cNvSpPr>
          <p:nvPr>
            <p:ph idx="1"/>
          </p:nvPr>
        </p:nvSpPr>
        <p:spPr>
          <a:xfrm>
            <a:off x="7751545" y="3429001"/>
            <a:ext cx="4072155" cy="2404164"/>
          </a:xfrm>
        </p:spPr>
        <p:txBody>
          <a:bodyPr>
            <a:normAutofit/>
          </a:bodyPr>
          <a:lstStyle/>
          <a:p>
            <a:pPr>
              <a:lnSpc>
                <a:spcPct val="100000"/>
              </a:lnSpc>
            </a:pPr>
            <a:r>
              <a:rPr lang="ja-JP" altLang="en-US" sz="2000" dirty="0"/>
              <a:t>広報</a:t>
            </a:r>
            <a:r>
              <a:rPr kumimoji="1" lang="ja-JP" altLang="en-US" sz="2000" dirty="0"/>
              <a:t>の</a:t>
            </a:r>
            <a:r>
              <a:rPr kumimoji="1" lang="en-US" altLang="ja-JP" sz="2000" dirty="0"/>
              <a:t>DX</a:t>
            </a:r>
            <a:r>
              <a:rPr kumimoji="1" lang="ja-JP" altLang="en-US" sz="2000" dirty="0"/>
              <a:t>を推進する目的で</a:t>
            </a:r>
            <a:r>
              <a:rPr lang="ja-JP" altLang="en-US" sz="2000" dirty="0"/>
              <a:t>設立さ</a:t>
            </a:r>
            <a:r>
              <a:rPr kumimoji="1" lang="ja-JP" altLang="en-US" sz="2000" dirty="0"/>
              <a:t>れたプラップジャパンの戦略子会社</a:t>
            </a:r>
            <a:endParaRPr kumimoji="1" lang="en-US" altLang="ja-JP" sz="2000" dirty="0"/>
          </a:p>
          <a:p>
            <a:pPr>
              <a:lnSpc>
                <a:spcPct val="100000"/>
              </a:lnSpc>
            </a:pPr>
            <a:r>
              <a:rPr lang="en-US" altLang="ja-JP" sz="2000" dirty="0"/>
              <a:t>2020</a:t>
            </a:r>
            <a:r>
              <a:rPr lang="ja-JP" altLang="en-US" sz="2000" dirty="0"/>
              <a:t>年に広報業務の自動化</a:t>
            </a:r>
            <a:br>
              <a:rPr lang="en-US" altLang="ja-JP" sz="2000" dirty="0"/>
            </a:br>
            <a:r>
              <a:rPr lang="ja-JP" altLang="en-US" sz="2000" dirty="0"/>
              <a:t>ツール「</a:t>
            </a:r>
            <a:r>
              <a:rPr lang="en-US" altLang="ja-JP" sz="2000" dirty="0"/>
              <a:t>PR</a:t>
            </a:r>
            <a:r>
              <a:rPr lang="ja-JP" altLang="en-US" sz="2000" dirty="0"/>
              <a:t>オートメーション」を開発、販売開始</a:t>
            </a:r>
            <a:endParaRPr kumimoji="1" lang="en-US" altLang="ja-JP" sz="2000" dirty="0"/>
          </a:p>
        </p:txBody>
      </p:sp>
      <p:sp>
        <p:nvSpPr>
          <p:cNvPr id="5" name="スライド番号プレースホルダー 4">
            <a:extLst>
              <a:ext uri="{FF2B5EF4-FFF2-40B4-BE49-F238E27FC236}">
                <a16:creationId xmlns:a16="http://schemas.microsoft.com/office/drawing/2014/main" id="{7BDC71FB-F32A-1043-A7B1-B418CA8D6699}"/>
              </a:ext>
            </a:extLst>
          </p:cNvPr>
          <p:cNvSpPr>
            <a:spLocks noGrp="1"/>
          </p:cNvSpPr>
          <p:nvPr>
            <p:ph type="sldNum" sz="quarter" idx="12"/>
          </p:nvPr>
        </p:nvSpPr>
        <p:spPr/>
        <p:txBody>
          <a:bodyPr/>
          <a:lstStyle/>
          <a:p>
            <a:fld id="{479078A6-E437-A440-A197-6B7479F66903}" type="slidenum">
              <a:rPr kumimoji="1" lang="ja-JP" altLang="en-US" smtClean="0"/>
              <a:t>3</a:t>
            </a:fld>
            <a:endParaRPr kumimoji="1" lang="ja-JP" altLang="en-US"/>
          </a:p>
        </p:txBody>
      </p:sp>
      <p:sp>
        <p:nvSpPr>
          <p:cNvPr id="6" name="Google Shape;244;p8">
            <a:extLst>
              <a:ext uri="{FF2B5EF4-FFF2-40B4-BE49-F238E27FC236}">
                <a16:creationId xmlns:a16="http://schemas.microsoft.com/office/drawing/2014/main" id="{09DDC48E-8AFF-2147-BFB4-4A81268C184E}"/>
              </a:ext>
            </a:extLst>
          </p:cNvPr>
          <p:cNvSpPr/>
          <p:nvPr/>
        </p:nvSpPr>
        <p:spPr>
          <a:xfrm>
            <a:off x="673383" y="3872715"/>
            <a:ext cx="6662138" cy="1960450"/>
          </a:xfrm>
          <a:prstGeom prst="rect">
            <a:avLst/>
          </a:prstGeom>
          <a:noFill/>
          <a:ln w="76200" cap="flat" cmpd="sng">
            <a:solidFill>
              <a:srgbClr val="0070C0"/>
            </a:solidFill>
            <a:prstDash val="solid"/>
            <a:round/>
            <a:headEnd type="none" w="sm" len="sm"/>
            <a:tailEnd type="none" w="sm" len="sm"/>
          </a:ln>
        </p:spPr>
        <p:txBody>
          <a:bodyPr spcFirstLastPara="1" wrap="square" lIns="90000" tIns="46800" rIns="90000" bIns="46800"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Yu Gothic" panose="020B0400000000000000" pitchFamily="34" charset="-128"/>
              <a:ea typeface="Yu Gothic" panose="020B0400000000000000" pitchFamily="34" charset="-128"/>
              <a:cs typeface="Arial"/>
              <a:sym typeface="Arial"/>
            </a:endParaRPr>
          </a:p>
        </p:txBody>
      </p:sp>
      <p:sp>
        <p:nvSpPr>
          <p:cNvPr id="7" name="Google Shape;246;p8">
            <a:extLst>
              <a:ext uri="{FF2B5EF4-FFF2-40B4-BE49-F238E27FC236}">
                <a16:creationId xmlns:a16="http://schemas.microsoft.com/office/drawing/2014/main" id="{FAAD9327-76CA-D54C-A389-E0B97CF38F47}"/>
              </a:ext>
            </a:extLst>
          </p:cNvPr>
          <p:cNvSpPr/>
          <p:nvPr/>
        </p:nvSpPr>
        <p:spPr>
          <a:xfrm>
            <a:off x="602262" y="2680436"/>
            <a:ext cx="6804377" cy="1103313"/>
          </a:xfrm>
          <a:prstGeom prst="rect">
            <a:avLst/>
          </a:prstGeom>
          <a:noFill/>
          <a:ln>
            <a:noFill/>
          </a:ln>
        </p:spPr>
        <p:txBody>
          <a:bodyPr spcFirstLastPara="1" wrap="square" lIns="90000" tIns="46800" rIns="90000" bIns="46800" anchor="ctr" anchorCtr="1">
            <a:noAutofit/>
          </a:bodyPr>
          <a:lstStyle/>
          <a:p>
            <a:pPr marL="0" marR="0" lvl="0" indent="0" algn="ctr" rtl="0">
              <a:spcBef>
                <a:spcPts val="0"/>
              </a:spcBef>
              <a:spcAft>
                <a:spcPts val="600"/>
              </a:spcAft>
              <a:buNone/>
            </a:pPr>
            <a:r>
              <a:rPr lang="ja-JP" b="1" dirty="0">
                <a:solidFill>
                  <a:srgbClr val="0070C0"/>
                </a:solidFill>
                <a:latin typeface="Yu Gothic" panose="020B0400000000000000" pitchFamily="34" charset="-128"/>
                <a:ea typeface="Yu Gothic" panose="020B0400000000000000" pitchFamily="34" charset="-128"/>
                <a:cs typeface="Meiryo"/>
                <a:sym typeface="Meiryo"/>
              </a:rPr>
              <a:t>50年</a:t>
            </a:r>
            <a:r>
              <a:rPr lang="ja-JP" dirty="0">
                <a:solidFill>
                  <a:schemeClr val="dk1"/>
                </a:solidFill>
                <a:latin typeface="Yu Gothic" panose="020B0400000000000000" pitchFamily="34" charset="-128"/>
                <a:ea typeface="Yu Gothic" panose="020B0400000000000000" pitchFamily="34" charset="-128"/>
                <a:cs typeface="Meiryo"/>
                <a:sym typeface="Meiryo"/>
              </a:rPr>
              <a:t>の歴史を持つPRのリーディングカンパニー</a:t>
            </a:r>
            <a:endParaRPr dirty="0">
              <a:solidFill>
                <a:schemeClr val="dk1"/>
              </a:solidFill>
              <a:latin typeface="Yu Gothic" panose="020B0400000000000000" pitchFamily="34" charset="-128"/>
              <a:ea typeface="Yu Gothic" panose="020B0400000000000000" pitchFamily="34" charset="-128"/>
              <a:cs typeface="Meiryo"/>
              <a:sym typeface="Meiryo"/>
            </a:endParaRPr>
          </a:p>
          <a:p>
            <a:pPr marL="0" marR="0" lvl="0" indent="0" algn="ctr" rtl="0">
              <a:spcBef>
                <a:spcPts val="0"/>
              </a:spcBef>
              <a:spcAft>
                <a:spcPts val="600"/>
              </a:spcAft>
              <a:buNone/>
            </a:pPr>
            <a:r>
              <a:rPr lang="ja-JP" dirty="0">
                <a:solidFill>
                  <a:schemeClr val="dk1"/>
                </a:solidFill>
                <a:latin typeface="Yu Gothic" panose="020B0400000000000000" pitchFamily="34" charset="-128"/>
                <a:ea typeface="Yu Gothic" panose="020B0400000000000000" pitchFamily="34" charset="-128"/>
                <a:cs typeface="Meiryo"/>
                <a:sym typeface="Meiryo"/>
              </a:rPr>
              <a:t>各業界、メディア環境に精通した</a:t>
            </a:r>
            <a:r>
              <a:rPr lang="ja-JP" b="1" dirty="0">
                <a:solidFill>
                  <a:srgbClr val="0070C0"/>
                </a:solidFill>
                <a:latin typeface="Yu Gothic" panose="020B0400000000000000" pitchFamily="34" charset="-128"/>
                <a:ea typeface="Yu Gothic" panose="020B0400000000000000" pitchFamily="34" charset="-128"/>
                <a:cs typeface="Meiryo"/>
                <a:sym typeface="Meiryo"/>
              </a:rPr>
              <a:t>独立系・総合PR会社</a:t>
            </a:r>
            <a:endParaRPr dirty="0">
              <a:latin typeface="Yu Gothic" panose="020B0400000000000000" pitchFamily="34" charset="-128"/>
              <a:ea typeface="Yu Gothic" panose="020B0400000000000000" pitchFamily="34" charset="-128"/>
            </a:endParaRPr>
          </a:p>
        </p:txBody>
      </p:sp>
      <p:sp>
        <p:nvSpPr>
          <p:cNvPr id="8" name="Google Shape;247;p8">
            <a:extLst>
              <a:ext uri="{FF2B5EF4-FFF2-40B4-BE49-F238E27FC236}">
                <a16:creationId xmlns:a16="http://schemas.microsoft.com/office/drawing/2014/main" id="{D8F6C283-C841-7D45-8B17-B3504B54D5FA}"/>
              </a:ext>
            </a:extLst>
          </p:cNvPr>
          <p:cNvSpPr/>
          <p:nvPr/>
        </p:nvSpPr>
        <p:spPr>
          <a:xfrm>
            <a:off x="1634105" y="4162758"/>
            <a:ext cx="2690010" cy="147728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Yu Gothic" panose="020B0400000000000000" pitchFamily="34" charset="-128"/>
                <a:ea typeface="Yu Gothic" panose="020B0400000000000000" pitchFamily="34" charset="-128"/>
                <a:cs typeface="Meiryo"/>
                <a:sym typeface="Meiryo"/>
              </a:rPr>
              <a:t>メディア/生活者</a:t>
            </a:r>
            <a:endParaRPr lang="en-US" altLang="ja-JP" sz="1800" dirty="0">
              <a:solidFill>
                <a:schemeClr val="dk1"/>
              </a:solidFill>
              <a:latin typeface="Yu Gothic" panose="020B0400000000000000" pitchFamily="34" charset="-128"/>
              <a:ea typeface="Yu Gothic" panose="020B0400000000000000" pitchFamily="34" charset="-128"/>
              <a:cs typeface="Meiryo"/>
              <a:sym typeface="Meiryo"/>
            </a:endParaRPr>
          </a:p>
          <a:p>
            <a:pPr marL="0" marR="0" lvl="0" indent="0" algn="l" rtl="0">
              <a:spcBef>
                <a:spcPts val="0"/>
              </a:spcBef>
              <a:spcAft>
                <a:spcPts val="0"/>
              </a:spcAft>
              <a:buNone/>
            </a:pPr>
            <a:r>
              <a:rPr lang="ja-JP" sz="1800">
                <a:solidFill>
                  <a:schemeClr val="dk1"/>
                </a:solidFill>
                <a:latin typeface="Yu Gothic" panose="020B0400000000000000" pitchFamily="34" charset="-128"/>
                <a:ea typeface="Yu Gothic" panose="020B0400000000000000" pitchFamily="34" charset="-128"/>
                <a:cs typeface="Meiryo"/>
                <a:sym typeface="Meiryo"/>
              </a:rPr>
              <a:t>インサイト</a:t>
            </a:r>
            <a:r>
              <a:rPr lang="ja-JP" sz="1200">
                <a:solidFill>
                  <a:schemeClr val="dk1"/>
                </a:solidFill>
                <a:latin typeface="Yu Gothic" panose="020B0400000000000000" pitchFamily="34" charset="-128"/>
                <a:ea typeface="Yu Gothic" panose="020B0400000000000000" pitchFamily="34" charset="-128"/>
                <a:cs typeface="Meiryo"/>
                <a:sym typeface="Meiryo"/>
              </a:rPr>
              <a:t>を捉えるPR企画力</a:t>
            </a:r>
            <a:endParaRPr dirty="0">
              <a:latin typeface="Yu Gothic" panose="020B0400000000000000" pitchFamily="34" charset="-128"/>
              <a:ea typeface="Yu Gothic" panose="020B0400000000000000" pitchFamily="34" charset="-128"/>
            </a:endParaRPr>
          </a:p>
          <a:p>
            <a:pPr marL="0" marR="0" lvl="0" indent="0" algn="l" rtl="0">
              <a:spcBef>
                <a:spcPts val="0"/>
              </a:spcBef>
              <a:spcAft>
                <a:spcPts val="0"/>
              </a:spcAft>
              <a:buNone/>
            </a:pPr>
            <a:endParaRPr sz="1200" dirty="0">
              <a:solidFill>
                <a:schemeClr val="dk1"/>
              </a:solidFill>
              <a:latin typeface="Yu Gothic" panose="020B0400000000000000" pitchFamily="34" charset="-128"/>
              <a:ea typeface="Yu Gothic" panose="020B0400000000000000" pitchFamily="34" charset="-128"/>
              <a:cs typeface="Meiryo"/>
              <a:sym typeface="Meiryo"/>
            </a:endParaRPr>
          </a:p>
          <a:p>
            <a:pPr marL="0" marR="0" lvl="0" indent="0" algn="l" rtl="0">
              <a:spcBef>
                <a:spcPts val="0"/>
              </a:spcBef>
              <a:spcAft>
                <a:spcPts val="0"/>
              </a:spcAft>
              <a:buNone/>
            </a:pPr>
            <a:endParaRPr sz="1200" dirty="0">
              <a:solidFill>
                <a:schemeClr val="dk1"/>
              </a:solidFill>
              <a:latin typeface="Yu Gothic" panose="020B0400000000000000" pitchFamily="34" charset="-128"/>
              <a:ea typeface="Yu Gothic" panose="020B0400000000000000" pitchFamily="34" charset="-128"/>
              <a:cs typeface="Meiryo"/>
              <a:sym typeface="Meiryo"/>
            </a:endParaRPr>
          </a:p>
          <a:p>
            <a:pPr marL="0" marR="0" lvl="0" indent="0" algn="l" rtl="0">
              <a:spcBef>
                <a:spcPts val="0"/>
              </a:spcBef>
              <a:spcAft>
                <a:spcPts val="0"/>
              </a:spcAft>
              <a:buNone/>
            </a:pPr>
            <a:r>
              <a:rPr lang="ja-JP" sz="1800">
                <a:solidFill>
                  <a:schemeClr val="dk1"/>
                </a:solidFill>
                <a:latin typeface="Yu Gothic" panose="020B0400000000000000" pitchFamily="34" charset="-128"/>
                <a:ea typeface="Yu Gothic" panose="020B0400000000000000" pitchFamily="34" charset="-128"/>
                <a:cs typeface="Meiryo"/>
                <a:sym typeface="Meiryo"/>
              </a:rPr>
              <a:t>BUZZを読み解く</a:t>
            </a:r>
            <a:endParaRPr sz="1800" dirty="0">
              <a:solidFill>
                <a:schemeClr val="dk1"/>
              </a:solidFill>
              <a:latin typeface="Yu Gothic" panose="020B0400000000000000" pitchFamily="34" charset="-128"/>
              <a:ea typeface="Yu Gothic" panose="020B0400000000000000" pitchFamily="34" charset="-128"/>
              <a:cs typeface="Meiryo"/>
              <a:sym typeface="Meiryo"/>
            </a:endParaRPr>
          </a:p>
          <a:p>
            <a:pPr marL="0" marR="0" lvl="0" indent="0" algn="l" rtl="0">
              <a:spcBef>
                <a:spcPts val="0"/>
              </a:spcBef>
              <a:spcAft>
                <a:spcPts val="0"/>
              </a:spcAft>
              <a:buNone/>
            </a:pPr>
            <a:r>
              <a:rPr lang="ja-JP" sz="1200">
                <a:solidFill>
                  <a:schemeClr val="dk1"/>
                </a:solidFill>
                <a:latin typeface="Yu Gothic" panose="020B0400000000000000" pitchFamily="34" charset="-128"/>
                <a:ea typeface="Yu Gothic" panose="020B0400000000000000" pitchFamily="34" charset="-128"/>
                <a:cs typeface="Meiryo"/>
                <a:sym typeface="Meiryo"/>
              </a:rPr>
              <a:t>デジタルPRストラテジー</a:t>
            </a:r>
            <a:endParaRPr sz="1200" dirty="0">
              <a:solidFill>
                <a:schemeClr val="dk1"/>
              </a:solidFill>
              <a:latin typeface="Yu Gothic" panose="020B0400000000000000" pitchFamily="34" charset="-128"/>
              <a:ea typeface="Yu Gothic" panose="020B0400000000000000" pitchFamily="34" charset="-128"/>
              <a:cs typeface="Meiryo"/>
              <a:sym typeface="Meiryo"/>
            </a:endParaRPr>
          </a:p>
        </p:txBody>
      </p:sp>
      <p:pic>
        <p:nvPicPr>
          <p:cNvPr id="9" name="Google Shape;248;p8">
            <a:extLst>
              <a:ext uri="{FF2B5EF4-FFF2-40B4-BE49-F238E27FC236}">
                <a16:creationId xmlns:a16="http://schemas.microsoft.com/office/drawing/2014/main" id="{DD6328CE-FDEB-8742-9D60-37219FB54803}"/>
              </a:ext>
            </a:extLst>
          </p:cNvPr>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0533" y="3950962"/>
            <a:ext cx="1020914" cy="1020914"/>
          </a:xfrm>
          <a:prstGeom prst="rect">
            <a:avLst/>
          </a:prstGeom>
          <a:noFill/>
          <a:ln>
            <a:noFill/>
          </a:ln>
        </p:spPr>
      </p:pic>
      <p:pic>
        <p:nvPicPr>
          <p:cNvPr id="10" name="Google Shape;249;p8">
            <a:extLst>
              <a:ext uri="{FF2B5EF4-FFF2-40B4-BE49-F238E27FC236}">
                <a16:creationId xmlns:a16="http://schemas.microsoft.com/office/drawing/2014/main" id="{EB6D61FB-B881-294E-BE0B-FFB4F27C4D7A}"/>
              </a:ext>
            </a:extLst>
          </p:cNvPr>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72076" y="4926529"/>
            <a:ext cx="789566" cy="906636"/>
          </a:xfrm>
          <a:prstGeom prst="rect">
            <a:avLst/>
          </a:prstGeom>
          <a:noFill/>
          <a:ln>
            <a:noFill/>
          </a:ln>
        </p:spPr>
      </p:pic>
      <p:pic>
        <p:nvPicPr>
          <p:cNvPr id="11" name="Google Shape;250;p8">
            <a:extLst>
              <a:ext uri="{FF2B5EF4-FFF2-40B4-BE49-F238E27FC236}">
                <a16:creationId xmlns:a16="http://schemas.microsoft.com/office/drawing/2014/main" id="{40652EF3-23CB-8343-BEB4-7046B646416E}"/>
              </a:ext>
            </a:extLst>
          </p:cNvPr>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rot="1680815">
            <a:off x="1207097" y="4971879"/>
            <a:ext cx="511263" cy="511263"/>
          </a:xfrm>
          <a:prstGeom prst="rect">
            <a:avLst/>
          </a:prstGeom>
          <a:noFill/>
          <a:ln>
            <a:noFill/>
          </a:ln>
        </p:spPr>
      </p:pic>
      <p:pic>
        <p:nvPicPr>
          <p:cNvPr id="12" name="Google Shape;251;p8">
            <a:extLst>
              <a:ext uri="{FF2B5EF4-FFF2-40B4-BE49-F238E27FC236}">
                <a16:creationId xmlns:a16="http://schemas.microsoft.com/office/drawing/2014/main" id="{8A280652-3FA7-4541-B25F-74E2956A376C}"/>
              </a:ext>
            </a:extLst>
          </p:cNvPr>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4346975" y="4036441"/>
            <a:ext cx="935435" cy="935435"/>
          </a:xfrm>
          <a:prstGeom prst="rect">
            <a:avLst/>
          </a:prstGeom>
          <a:noFill/>
          <a:ln>
            <a:noFill/>
          </a:ln>
        </p:spPr>
      </p:pic>
      <p:pic>
        <p:nvPicPr>
          <p:cNvPr id="13" name="Google Shape;252;p8">
            <a:extLst>
              <a:ext uri="{FF2B5EF4-FFF2-40B4-BE49-F238E27FC236}">
                <a16:creationId xmlns:a16="http://schemas.microsoft.com/office/drawing/2014/main" id="{2BE930A1-DC45-0641-A0B3-DEE906732693}"/>
              </a:ext>
            </a:extLst>
          </p:cNvPr>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4484556" y="4971876"/>
            <a:ext cx="603148" cy="742978"/>
          </a:xfrm>
          <a:prstGeom prst="rect">
            <a:avLst/>
          </a:prstGeom>
          <a:noFill/>
          <a:ln>
            <a:noFill/>
          </a:ln>
        </p:spPr>
      </p:pic>
      <p:sp>
        <p:nvSpPr>
          <p:cNvPr id="14" name="Google Shape;253;p8">
            <a:extLst>
              <a:ext uri="{FF2B5EF4-FFF2-40B4-BE49-F238E27FC236}">
                <a16:creationId xmlns:a16="http://schemas.microsoft.com/office/drawing/2014/main" id="{028BA3E9-BB40-F04E-930F-C56B3DB5415E}"/>
              </a:ext>
            </a:extLst>
          </p:cNvPr>
          <p:cNvSpPr txBox="1"/>
          <p:nvPr/>
        </p:nvSpPr>
        <p:spPr>
          <a:xfrm>
            <a:off x="2958600" y="3732156"/>
            <a:ext cx="2160000" cy="276999"/>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sz="1200">
                <a:solidFill>
                  <a:schemeClr val="dk1"/>
                </a:solidFill>
                <a:latin typeface="Yu Gothic" panose="020B0400000000000000" pitchFamily="34" charset="-128"/>
                <a:ea typeface="Yu Gothic" panose="020B0400000000000000" pitchFamily="34" charset="-128"/>
                <a:cs typeface="Meiryo"/>
                <a:sym typeface="Meiryo"/>
              </a:rPr>
              <a:t>PRAP Japan の強み</a:t>
            </a:r>
            <a:endParaRPr sz="1200" dirty="0">
              <a:solidFill>
                <a:schemeClr val="dk1"/>
              </a:solidFill>
              <a:latin typeface="Yu Gothic" panose="020B0400000000000000" pitchFamily="34" charset="-128"/>
              <a:ea typeface="Yu Gothic" panose="020B0400000000000000" pitchFamily="34" charset="-128"/>
              <a:cs typeface="Meiryo"/>
              <a:sym typeface="Meiryo"/>
            </a:endParaRPr>
          </a:p>
        </p:txBody>
      </p:sp>
      <p:sp>
        <p:nvSpPr>
          <p:cNvPr id="15" name="Google Shape;254;p8">
            <a:extLst>
              <a:ext uri="{FF2B5EF4-FFF2-40B4-BE49-F238E27FC236}">
                <a16:creationId xmlns:a16="http://schemas.microsoft.com/office/drawing/2014/main" id="{D56B7DD1-9CC7-8746-A3B5-7629280DA1FD}"/>
              </a:ext>
            </a:extLst>
          </p:cNvPr>
          <p:cNvSpPr/>
          <p:nvPr/>
        </p:nvSpPr>
        <p:spPr>
          <a:xfrm>
            <a:off x="5253012" y="4292196"/>
            <a:ext cx="1956780" cy="138499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sz="1800">
                <a:solidFill>
                  <a:schemeClr val="dk1"/>
                </a:solidFill>
                <a:latin typeface="Yu Gothic" panose="020B0400000000000000" pitchFamily="34" charset="-128"/>
                <a:ea typeface="Yu Gothic" panose="020B0400000000000000" pitchFamily="34" charset="-128"/>
                <a:cs typeface="Meiryo"/>
                <a:sym typeface="Meiryo"/>
              </a:rPr>
              <a:t>世界に広がる</a:t>
            </a:r>
            <a:endParaRPr sz="1800" dirty="0">
              <a:solidFill>
                <a:schemeClr val="dk1"/>
              </a:solidFill>
              <a:latin typeface="Yu Gothic" panose="020B0400000000000000" pitchFamily="34" charset="-128"/>
              <a:ea typeface="Yu Gothic" panose="020B0400000000000000" pitchFamily="34" charset="-128"/>
              <a:cs typeface="Meiryo"/>
              <a:sym typeface="Meiryo"/>
            </a:endParaRPr>
          </a:p>
          <a:p>
            <a:pPr marL="0" marR="0" lvl="0" indent="0" algn="l" rtl="0">
              <a:spcBef>
                <a:spcPts val="0"/>
              </a:spcBef>
              <a:spcAft>
                <a:spcPts val="0"/>
              </a:spcAft>
              <a:buNone/>
            </a:pPr>
            <a:r>
              <a:rPr lang="ja-JP" sz="1200">
                <a:solidFill>
                  <a:schemeClr val="dk1"/>
                </a:solidFill>
                <a:latin typeface="Yu Gothic" panose="020B0400000000000000" pitchFamily="34" charset="-128"/>
                <a:ea typeface="Yu Gothic" panose="020B0400000000000000" pitchFamily="34" charset="-128"/>
                <a:cs typeface="Meiryo"/>
                <a:sym typeface="Meiryo"/>
              </a:rPr>
              <a:t>グローバルネットワーク</a:t>
            </a:r>
            <a:endParaRPr sz="1200" dirty="0">
              <a:solidFill>
                <a:schemeClr val="dk1"/>
              </a:solidFill>
              <a:latin typeface="Yu Gothic" panose="020B0400000000000000" pitchFamily="34" charset="-128"/>
              <a:ea typeface="Yu Gothic" panose="020B0400000000000000" pitchFamily="34" charset="-128"/>
              <a:cs typeface="Meiryo"/>
              <a:sym typeface="Meiryo"/>
            </a:endParaRPr>
          </a:p>
          <a:p>
            <a:pPr marL="0" marR="0" lvl="0" indent="0" algn="l" rtl="0">
              <a:spcBef>
                <a:spcPts val="0"/>
              </a:spcBef>
              <a:spcAft>
                <a:spcPts val="0"/>
              </a:spcAft>
              <a:buNone/>
            </a:pPr>
            <a:endParaRPr sz="1200" dirty="0">
              <a:solidFill>
                <a:schemeClr val="dk1"/>
              </a:solidFill>
              <a:latin typeface="Yu Gothic" panose="020B0400000000000000" pitchFamily="34" charset="-128"/>
              <a:ea typeface="Yu Gothic" panose="020B0400000000000000" pitchFamily="34" charset="-128"/>
              <a:cs typeface="Meiryo"/>
              <a:sym typeface="Meiryo"/>
            </a:endParaRPr>
          </a:p>
          <a:p>
            <a:pPr marL="0" marR="0" lvl="0" indent="0" algn="l" rtl="0">
              <a:spcBef>
                <a:spcPts val="0"/>
              </a:spcBef>
              <a:spcAft>
                <a:spcPts val="0"/>
              </a:spcAft>
              <a:buNone/>
            </a:pPr>
            <a:endParaRPr sz="1200" dirty="0">
              <a:solidFill>
                <a:schemeClr val="dk1"/>
              </a:solidFill>
              <a:latin typeface="Yu Gothic" panose="020B0400000000000000" pitchFamily="34" charset="-128"/>
              <a:ea typeface="Yu Gothic" panose="020B0400000000000000" pitchFamily="34" charset="-128"/>
              <a:cs typeface="Meiryo"/>
              <a:sym typeface="Meiryo"/>
            </a:endParaRPr>
          </a:p>
          <a:p>
            <a:pPr marL="0" marR="0" lvl="0" indent="0" algn="l" rtl="0">
              <a:spcBef>
                <a:spcPts val="0"/>
              </a:spcBef>
              <a:spcAft>
                <a:spcPts val="0"/>
              </a:spcAft>
              <a:buNone/>
            </a:pPr>
            <a:r>
              <a:rPr lang="ja-JP" sz="1800">
                <a:solidFill>
                  <a:schemeClr val="dk1"/>
                </a:solidFill>
                <a:latin typeface="Yu Gothic" panose="020B0400000000000000" pitchFamily="34" charset="-128"/>
                <a:ea typeface="Yu Gothic" panose="020B0400000000000000" pitchFamily="34" charset="-128"/>
                <a:cs typeface="Meiryo"/>
                <a:sym typeface="Meiryo"/>
              </a:rPr>
              <a:t>危機管理広報</a:t>
            </a:r>
            <a:endParaRPr sz="1800" dirty="0">
              <a:solidFill>
                <a:schemeClr val="dk1"/>
              </a:solidFill>
              <a:latin typeface="Yu Gothic" panose="020B0400000000000000" pitchFamily="34" charset="-128"/>
              <a:ea typeface="Yu Gothic" panose="020B0400000000000000" pitchFamily="34" charset="-128"/>
              <a:cs typeface="Meiryo"/>
              <a:sym typeface="Meiryo"/>
            </a:endParaRPr>
          </a:p>
          <a:p>
            <a:pPr marL="0" marR="0" lvl="0" indent="0" algn="l" rtl="0">
              <a:spcBef>
                <a:spcPts val="0"/>
              </a:spcBef>
              <a:spcAft>
                <a:spcPts val="0"/>
              </a:spcAft>
              <a:buNone/>
            </a:pPr>
            <a:r>
              <a:rPr lang="ja-JP" sz="1200">
                <a:solidFill>
                  <a:schemeClr val="dk1"/>
                </a:solidFill>
                <a:latin typeface="Yu Gothic" panose="020B0400000000000000" pitchFamily="34" charset="-128"/>
                <a:ea typeface="Yu Gothic" panose="020B0400000000000000" pitchFamily="34" charset="-128"/>
                <a:cs typeface="Meiryo"/>
                <a:sym typeface="Meiryo"/>
              </a:rPr>
              <a:t>のプロフェッショナル</a:t>
            </a:r>
            <a:endParaRPr dirty="0">
              <a:latin typeface="Yu Gothic" panose="020B0400000000000000" pitchFamily="34" charset="-128"/>
              <a:ea typeface="Yu Gothic" panose="020B0400000000000000" pitchFamily="34" charset="-128"/>
            </a:endParaRPr>
          </a:p>
        </p:txBody>
      </p:sp>
      <p:pic>
        <p:nvPicPr>
          <p:cNvPr id="16" name="Google Shape;47;p1" descr="logo.jpg">
            <a:extLst>
              <a:ext uri="{FF2B5EF4-FFF2-40B4-BE49-F238E27FC236}">
                <a16:creationId xmlns:a16="http://schemas.microsoft.com/office/drawing/2014/main" id="{D0EBBA5C-1D50-1948-ADB8-D5A36B0CE802}"/>
              </a:ext>
            </a:extLst>
          </p:cNvPr>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3580585" y="1273979"/>
            <a:ext cx="847729" cy="1103313"/>
          </a:xfrm>
          <a:prstGeom prst="rect">
            <a:avLst/>
          </a:prstGeom>
          <a:noFill/>
          <a:ln>
            <a:noFill/>
          </a:ln>
        </p:spPr>
      </p:pic>
      <p:cxnSp>
        <p:nvCxnSpPr>
          <p:cNvPr id="18" name="直線コネクタ 17">
            <a:extLst>
              <a:ext uri="{FF2B5EF4-FFF2-40B4-BE49-F238E27FC236}">
                <a16:creationId xmlns:a16="http://schemas.microsoft.com/office/drawing/2014/main" id="{31EE17F7-1F9D-2947-BC5D-F99858ABC73E}"/>
              </a:ext>
            </a:extLst>
          </p:cNvPr>
          <p:cNvCxnSpPr/>
          <p:nvPr/>
        </p:nvCxnSpPr>
        <p:spPr>
          <a:xfrm>
            <a:off x="7660640" y="1609793"/>
            <a:ext cx="0" cy="4130607"/>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9" name="Picture 2">
            <a:extLst>
              <a:ext uri="{FF2B5EF4-FFF2-40B4-BE49-F238E27FC236}">
                <a16:creationId xmlns:a16="http://schemas.microsoft.com/office/drawing/2014/main" id="{7DFC96BE-8985-314A-99F9-E1A172D64E2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9086110" y="1273979"/>
            <a:ext cx="1394570" cy="1640671"/>
          </a:xfrm>
          <a:prstGeom prst="rect">
            <a:avLst/>
          </a:prstGeom>
          <a:noFill/>
          <a:extLst>
            <a:ext uri="{909E8E84-426E-40DD-AFC4-6F175D3DCCD1}">
              <a14:hiddenFill xmlns:a14="http://schemas.microsoft.com/office/drawing/2010/main">
                <a:solidFill>
                  <a:srgbClr val="FFFFFF"/>
                </a:solidFill>
              </a14:hiddenFill>
            </a:ext>
          </a:extLst>
        </p:spPr>
      </p:pic>
      <p:sp>
        <p:nvSpPr>
          <p:cNvPr id="17" name="フッター プレースホルダー 16"/>
          <p:cNvSpPr>
            <a:spLocks noGrp="1"/>
          </p:cNvSpPr>
          <p:nvPr>
            <p:ph type="ftr" sz="quarter" idx="11"/>
          </p:nvPr>
        </p:nvSpPr>
        <p:spPr/>
        <p:txBody>
          <a:bodyPr/>
          <a:lstStyle/>
          <a:p>
            <a:r>
              <a:rPr lang="en-US" altLang="ja-JP"/>
              <a:t>©2024 PRAPnode.Inc</a:t>
            </a:r>
            <a:endParaRPr lang="ja-JP" altLang="en-US" dirty="0"/>
          </a:p>
        </p:txBody>
      </p:sp>
      <p:sp>
        <p:nvSpPr>
          <p:cNvPr id="20" name="タイトル 1"/>
          <p:cNvSpPr txBox="1">
            <a:spLocks/>
          </p:cNvSpPr>
          <p:nvPr/>
        </p:nvSpPr>
        <p:spPr>
          <a:xfrm>
            <a:off x="819300" y="429568"/>
            <a:ext cx="10553401" cy="738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en-US" altLang="ja-JP" sz="3200" b="1" dirty="0">
                <a:solidFill>
                  <a:srgbClr val="1E98B7"/>
                </a:solidFill>
                <a:latin typeface="+mn-ea"/>
                <a:ea typeface="+mn-ea"/>
              </a:rPr>
              <a:t>PRAP JAPAN / </a:t>
            </a:r>
            <a:r>
              <a:rPr lang="en-US" altLang="ja-JP" sz="3200" b="1" dirty="0" err="1">
                <a:solidFill>
                  <a:srgbClr val="1E98B7"/>
                </a:solidFill>
                <a:latin typeface="+mn-ea"/>
                <a:ea typeface="+mn-ea"/>
              </a:rPr>
              <a:t>PRAPnode</a:t>
            </a:r>
            <a:r>
              <a:rPr lang="en-US" altLang="ja-JP" sz="3200" b="1" dirty="0">
                <a:solidFill>
                  <a:srgbClr val="1E98B7"/>
                </a:solidFill>
                <a:latin typeface="+mn-ea"/>
                <a:ea typeface="+mn-ea"/>
              </a:rPr>
              <a:t> </a:t>
            </a:r>
            <a:r>
              <a:rPr lang="ja-JP" altLang="en-US" sz="3200" b="1" dirty="0">
                <a:solidFill>
                  <a:srgbClr val="1E98B7"/>
                </a:solidFill>
                <a:latin typeface="+mn-ea"/>
                <a:ea typeface="+mn-ea"/>
              </a:rPr>
              <a:t>について</a:t>
            </a:r>
          </a:p>
        </p:txBody>
      </p:sp>
    </p:spTree>
    <p:extLst>
      <p:ext uri="{BB962C8B-B14F-4D97-AF65-F5344CB8AC3E}">
        <p14:creationId xmlns:p14="http://schemas.microsoft.com/office/powerpoint/2010/main" val="28314728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BDC71FB-F32A-1043-A7B1-B418CA8D6699}"/>
              </a:ext>
            </a:extLst>
          </p:cNvPr>
          <p:cNvSpPr>
            <a:spLocks noGrp="1"/>
          </p:cNvSpPr>
          <p:nvPr>
            <p:ph type="sldNum" sz="quarter" idx="12"/>
          </p:nvPr>
        </p:nvSpPr>
        <p:spPr/>
        <p:txBody>
          <a:bodyPr/>
          <a:lstStyle/>
          <a:p>
            <a:fld id="{479078A6-E437-A440-A197-6B7479F66903}" type="slidenum">
              <a:rPr kumimoji="1" lang="ja-JP" altLang="en-US" smtClean="0"/>
              <a:t>4</a:t>
            </a:fld>
            <a:endParaRPr kumimoji="1" lang="ja-JP" altLang="en-US"/>
          </a:p>
        </p:txBody>
      </p:sp>
      <p:sp>
        <p:nvSpPr>
          <p:cNvPr id="17" name="フッター プレースホルダー 16"/>
          <p:cNvSpPr>
            <a:spLocks noGrp="1"/>
          </p:cNvSpPr>
          <p:nvPr>
            <p:ph type="ftr" sz="quarter" idx="11"/>
          </p:nvPr>
        </p:nvSpPr>
        <p:spPr/>
        <p:txBody>
          <a:bodyPr/>
          <a:lstStyle/>
          <a:p>
            <a:r>
              <a:rPr lang="en-US" altLang="ja-JP"/>
              <a:t>©2024 PRAPnode.Inc</a:t>
            </a:r>
            <a:endParaRPr lang="ja-JP" altLang="en-US" dirty="0"/>
          </a:p>
        </p:txBody>
      </p:sp>
      <p:sp>
        <p:nvSpPr>
          <p:cNvPr id="20" name="タイトル 1"/>
          <p:cNvSpPr txBox="1">
            <a:spLocks/>
          </p:cNvSpPr>
          <p:nvPr/>
        </p:nvSpPr>
        <p:spPr>
          <a:xfrm>
            <a:off x="819300" y="429568"/>
            <a:ext cx="10553401" cy="738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b="1">
                <a:solidFill>
                  <a:srgbClr val="1E98B7"/>
                </a:solidFill>
                <a:latin typeface="+mn-ea"/>
                <a:ea typeface="+mn-ea"/>
              </a:rPr>
              <a:t>自己紹介</a:t>
            </a:r>
            <a:endParaRPr lang="ja-JP" altLang="en-US" sz="3200" b="1" dirty="0">
              <a:solidFill>
                <a:srgbClr val="1E98B7"/>
              </a:solidFill>
              <a:latin typeface="+mn-ea"/>
              <a:ea typeface="+mn-ea"/>
            </a:endParaRPr>
          </a:p>
        </p:txBody>
      </p:sp>
      <p:pic>
        <p:nvPicPr>
          <p:cNvPr id="4" name="Picture 2" descr="https://pr-automation.jp/wp/wp-content/uploads/2021/09/momonoi-1.jpg">
            <a:extLst>
              <a:ext uri="{FF2B5EF4-FFF2-40B4-BE49-F238E27FC236}">
                <a16:creationId xmlns:a16="http://schemas.microsoft.com/office/drawing/2014/main" id="{96149C38-037F-3AB0-512E-C4A99C47BE2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5365" y="2115409"/>
            <a:ext cx="3155950" cy="3155950"/>
          </a:xfrm>
          <a:prstGeom prst="rect">
            <a:avLst/>
          </a:prstGeom>
          <a:noFill/>
          <a:extLst>
            <a:ext uri="{909E8E84-426E-40DD-AFC4-6F175D3DCCD1}">
              <a14:hiddenFill xmlns:a14="http://schemas.microsoft.com/office/drawing/2010/main">
                <a:solidFill>
                  <a:srgbClr val="FFFFFF"/>
                </a:solidFill>
              </a14:hiddenFill>
            </a:ext>
          </a:extLst>
        </p:spPr>
      </p:pic>
      <p:sp>
        <p:nvSpPr>
          <p:cNvPr id="21" name="正方形/長方形 20">
            <a:extLst>
              <a:ext uri="{FF2B5EF4-FFF2-40B4-BE49-F238E27FC236}">
                <a16:creationId xmlns:a16="http://schemas.microsoft.com/office/drawing/2014/main" id="{7D006A3B-CC52-FB45-177E-30552D62E5AE}"/>
              </a:ext>
            </a:extLst>
          </p:cNvPr>
          <p:cNvSpPr/>
          <p:nvPr/>
        </p:nvSpPr>
        <p:spPr>
          <a:xfrm>
            <a:off x="4013201" y="1786332"/>
            <a:ext cx="7734299" cy="3908762"/>
          </a:xfrm>
          <a:prstGeom prst="rect">
            <a:avLst/>
          </a:prstGeom>
        </p:spPr>
        <p:txBody>
          <a:bodyPr wrap="square">
            <a:spAutoFit/>
          </a:bodyPr>
          <a:lstStyle/>
          <a:p>
            <a:r>
              <a:rPr lang="ja-JP" altLang="en-US" sz="2400" b="1" dirty="0">
                <a:solidFill>
                  <a:srgbClr val="253038"/>
                </a:solidFill>
                <a:latin typeface="+mn-ea"/>
              </a:rPr>
              <a:t>プラップノード株式会社</a:t>
            </a:r>
            <a:endParaRPr lang="en-US" altLang="ja-JP" sz="2400" b="1" dirty="0">
              <a:solidFill>
                <a:srgbClr val="253038"/>
              </a:solidFill>
              <a:latin typeface="+mn-ea"/>
            </a:endParaRPr>
          </a:p>
          <a:p>
            <a:r>
              <a:rPr lang="ja-JP" altLang="en-US" sz="2400" b="1" dirty="0">
                <a:solidFill>
                  <a:srgbClr val="253038"/>
                </a:solidFill>
                <a:latin typeface="+mn-ea"/>
              </a:rPr>
              <a:t>コンテンツマネージャー　桃井</a:t>
            </a:r>
            <a:r>
              <a:rPr lang="en-US" altLang="ja-JP" sz="2400" b="1" dirty="0">
                <a:solidFill>
                  <a:srgbClr val="253038"/>
                </a:solidFill>
                <a:latin typeface="+mn-ea"/>
              </a:rPr>
              <a:t> </a:t>
            </a:r>
            <a:r>
              <a:rPr lang="ja-JP" altLang="en-US" sz="2400" b="1" dirty="0">
                <a:solidFill>
                  <a:srgbClr val="253038"/>
                </a:solidFill>
                <a:latin typeface="+mn-ea"/>
              </a:rPr>
              <a:t>克典　</a:t>
            </a:r>
            <a:br>
              <a:rPr lang="ja-JP" altLang="en-US" sz="2400" b="1" dirty="0">
                <a:solidFill>
                  <a:srgbClr val="253038"/>
                </a:solidFill>
                <a:latin typeface="+mn-ea"/>
              </a:rPr>
            </a:br>
            <a:r>
              <a:rPr lang="en-US" altLang="ja-JP" sz="2000" dirty="0">
                <a:solidFill>
                  <a:srgbClr val="253038"/>
                </a:solidFill>
                <a:latin typeface="+mn-ea"/>
              </a:rPr>
              <a:t>2013</a:t>
            </a:r>
            <a:r>
              <a:rPr lang="ja-JP" altLang="en-US" sz="2000" dirty="0">
                <a:solidFill>
                  <a:srgbClr val="253038"/>
                </a:solidFill>
                <a:latin typeface="+mn-ea"/>
              </a:rPr>
              <a:t>年株式会社プラップジャパン入社。</a:t>
            </a:r>
            <a:r>
              <a:rPr lang="en-US" altLang="ja-JP" sz="2000" dirty="0">
                <a:solidFill>
                  <a:srgbClr val="253038"/>
                </a:solidFill>
                <a:latin typeface="+mn-ea"/>
              </a:rPr>
              <a:t>PR</a:t>
            </a:r>
            <a:r>
              <a:rPr lang="ja-JP" altLang="en-US" sz="2000" dirty="0">
                <a:solidFill>
                  <a:srgbClr val="253038"/>
                </a:solidFill>
                <a:latin typeface="+mn-ea"/>
              </a:rPr>
              <a:t>コンサルタントとして、様々な企業・自治体の広報業務に従事。</a:t>
            </a:r>
            <a:endParaRPr lang="en-US" altLang="ja-JP" sz="2000" dirty="0">
              <a:solidFill>
                <a:srgbClr val="253038"/>
              </a:solidFill>
              <a:latin typeface="+mn-ea"/>
            </a:endParaRPr>
          </a:p>
          <a:p>
            <a:endParaRPr lang="ja-JP" altLang="en-US" sz="2000" dirty="0">
              <a:solidFill>
                <a:srgbClr val="253038"/>
              </a:solidFill>
              <a:latin typeface="+mn-ea"/>
            </a:endParaRPr>
          </a:p>
          <a:p>
            <a:r>
              <a:rPr lang="en-US" altLang="ja-JP" sz="2000" dirty="0">
                <a:solidFill>
                  <a:srgbClr val="253038"/>
                </a:solidFill>
                <a:latin typeface="+mn-ea"/>
              </a:rPr>
              <a:t>AR</a:t>
            </a:r>
            <a:r>
              <a:rPr lang="ja-JP" altLang="en-US" sz="2000" dirty="0" err="1">
                <a:solidFill>
                  <a:srgbClr val="253038"/>
                </a:solidFill>
                <a:latin typeface="+mn-ea"/>
              </a:rPr>
              <a:t>、</a:t>
            </a:r>
            <a:r>
              <a:rPr lang="en-US" altLang="ja-JP" sz="2000" dirty="0">
                <a:solidFill>
                  <a:srgbClr val="253038"/>
                </a:solidFill>
                <a:latin typeface="+mn-ea"/>
              </a:rPr>
              <a:t>VR</a:t>
            </a:r>
            <a:r>
              <a:rPr lang="ja-JP" altLang="en-US" sz="2000" dirty="0" err="1">
                <a:solidFill>
                  <a:srgbClr val="253038"/>
                </a:solidFill>
                <a:latin typeface="+mn-ea"/>
              </a:rPr>
              <a:t>、</a:t>
            </a:r>
            <a:r>
              <a:rPr lang="en-US" altLang="ja-JP" sz="2000" dirty="0">
                <a:solidFill>
                  <a:srgbClr val="253038"/>
                </a:solidFill>
                <a:latin typeface="+mn-ea"/>
              </a:rPr>
              <a:t>SNS</a:t>
            </a:r>
            <a:r>
              <a:rPr lang="ja-JP" altLang="en-US" sz="2000" dirty="0" err="1">
                <a:solidFill>
                  <a:srgbClr val="253038"/>
                </a:solidFill>
                <a:latin typeface="+mn-ea"/>
              </a:rPr>
              <a:t>、</a:t>
            </a:r>
            <a:r>
              <a:rPr lang="ja-JP" altLang="en-US" sz="2000" dirty="0">
                <a:solidFill>
                  <a:srgbClr val="253038"/>
                </a:solidFill>
                <a:latin typeface="+mn-ea"/>
              </a:rPr>
              <a:t>動画、ゲームなど、デジタルテクノロジーを駆使した手法での広報戦略立案・実行に携わる。</a:t>
            </a:r>
          </a:p>
          <a:p>
            <a:endParaRPr lang="en-US" altLang="ja-JP" sz="2000" dirty="0">
              <a:solidFill>
                <a:srgbClr val="253038"/>
              </a:solidFill>
              <a:latin typeface="+mn-ea"/>
            </a:endParaRPr>
          </a:p>
          <a:p>
            <a:r>
              <a:rPr lang="en-US" altLang="ja-JP" sz="2000" dirty="0">
                <a:solidFill>
                  <a:srgbClr val="253038"/>
                </a:solidFill>
                <a:latin typeface="+mn-ea"/>
              </a:rPr>
              <a:t>2020</a:t>
            </a:r>
            <a:r>
              <a:rPr lang="ja-JP" altLang="en-US" sz="2000" dirty="0">
                <a:solidFill>
                  <a:srgbClr val="253038"/>
                </a:solidFill>
                <a:latin typeface="+mn-ea"/>
              </a:rPr>
              <a:t>年より広報専用オールインワンツール「</a:t>
            </a:r>
            <a:r>
              <a:rPr lang="en-US" altLang="ja-JP" sz="2000" dirty="0">
                <a:solidFill>
                  <a:srgbClr val="253038"/>
                </a:solidFill>
                <a:latin typeface="+mn-ea"/>
              </a:rPr>
              <a:t>PR</a:t>
            </a:r>
            <a:r>
              <a:rPr lang="ja-JP" altLang="en-US" sz="2000" dirty="0">
                <a:solidFill>
                  <a:srgbClr val="253038"/>
                </a:solidFill>
                <a:latin typeface="+mn-ea"/>
              </a:rPr>
              <a:t>オートメーション」のコンテンツ開発担当として、広報</a:t>
            </a:r>
            <a:r>
              <a:rPr lang="en-US" altLang="ja-JP" sz="2000" dirty="0">
                <a:solidFill>
                  <a:srgbClr val="253038"/>
                </a:solidFill>
                <a:latin typeface="+mn-ea"/>
              </a:rPr>
              <a:t>×AI</a:t>
            </a:r>
            <a:r>
              <a:rPr lang="ja-JP" altLang="en-US" sz="2000" dirty="0" err="1">
                <a:solidFill>
                  <a:srgbClr val="253038"/>
                </a:solidFill>
                <a:latin typeface="+mn-ea"/>
              </a:rPr>
              <a:t>、</a:t>
            </a:r>
            <a:r>
              <a:rPr lang="ja-JP" altLang="en-US" sz="2000" dirty="0">
                <a:solidFill>
                  <a:srgbClr val="253038"/>
                </a:solidFill>
                <a:latin typeface="+mn-ea"/>
              </a:rPr>
              <a:t>広報</a:t>
            </a:r>
            <a:r>
              <a:rPr lang="en-US" altLang="ja-JP" sz="2000" dirty="0">
                <a:solidFill>
                  <a:srgbClr val="253038"/>
                </a:solidFill>
                <a:latin typeface="+mn-ea"/>
              </a:rPr>
              <a:t>×</a:t>
            </a:r>
            <a:r>
              <a:rPr lang="ja-JP" altLang="en-US" sz="2000" dirty="0">
                <a:solidFill>
                  <a:srgbClr val="253038"/>
                </a:solidFill>
                <a:latin typeface="+mn-ea"/>
              </a:rPr>
              <a:t>テクノロジーなどによる、業務効率化・成果向上に関するヒントを研究・発信している。</a:t>
            </a:r>
            <a:endParaRPr lang="ja-JP" altLang="en-US" sz="2000" dirty="0">
              <a:latin typeface="+mn-ea"/>
            </a:endParaRPr>
          </a:p>
        </p:txBody>
      </p:sp>
    </p:spTree>
    <p:extLst>
      <p:ext uri="{BB962C8B-B14F-4D97-AF65-F5344CB8AC3E}">
        <p14:creationId xmlns:p14="http://schemas.microsoft.com/office/powerpoint/2010/main" val="3413310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BDC71FB-F32A-1043-A7B1-B418CA8D6699}"/>
              </a:ext>
            </a:extLst>
          </p:cNvPr>
          <p:cNvSpPr>
            <a:spLocks noGrp="1"/>
          </p:cNvSpPr>
          <p:nvPr>
            <p:ph type="sldNum" sz="quarter" idx="12"/>
          </p:nvPr>
        </p:nvSpPr>
        <p:spPr/>
        <p:txBody>
          <a:bodyPr/>
          <a:lstStyle/>
          <a:p>
            <a:fld id="{479078A6-E437-A440-A197-6B7479F66903}" type="slidenum">
              <a:rPr kumimoji="1" lang="ja-JP" altLang="en-US" smtClean="0"/>
              <a:t>5</a:t>
            </a:fld>
            <a:endParaRPr kumimoji="1" lang="ja-JP" altLang="en-US"/>
          </a:p>
        </p:txBody>
      </p:sp>
      <p:sp>
        <p:nvSpPr>
          <p:cNvPr id="17" name="フッター プレースホルダー 16"/>
          <p:cNvSpPr>
            <a:spLocks noGrp="1"/>
          </p:cNvSpPr>
          <p:nvPr>
            <p:ph type="ftr" sz="quarter" idx="11"/>
          </p:nvPr>
        </p:nvSpPr>
        <p:spPr/>
        <p:txBody>
          <a:bodyPr/>
          <a:lstStyle/>
          <a:p>
            <a:r>
              <a:rPr lang="en-US" altLang="ja-JP"/>
              <a:t>©2024 PRAPnode.Inc</a:t>
            </a:r>
            <a:endParaRPr lang="ja-JP" altLang="en-US" dirty="0"/>
          </a:p>
        </p:txBody>
      </p:sp>
      <p:sp>
        <p:nvSpPr>
          <p:cNvPr id="20" name="タイトル 1"/>
          <p:cNvSpPr txBox="1">
            <a:spLocks/>
          </p:cNvSpPr>
          <p:nvPr/>
        </p:nvSpPr>
        <p:spPr>
          <a:xfrm>
            <a:off x="819300" y="429568"/>
            <a:ext cx="10553401" cy="738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a:r>
              <a:rPr lang="ja-JP" altLang="en-US" sz="3200" b="1">
                <a:solidFill>
                  <a:srgbClr val="1E98B7"/>
                </a:solidFill>
                <a:latin typeface="+mn-ea"/>
                <a:ea typeface="+mn-ea"/>
              </a:rPr>
              <a:t>自己紹介</a:t>
            </a:r>
            <a:endParaRPr lang="ja-JP" altLang="en-US" sz="3200" b="1" dirty="0">
              <a:solidFill>
                <a:srgbClr val="1E98B7"/>
              </a:solidFill>
              <a:latin typeface="+mn-ea"/>
              <a:ea typeface="+mn-ea"/>
            </a:endParaRPr>
          </a:p>
        </p:txBody>
      </p:sp>
      <p:pic>
        <p:nvPicPr>
          <p:cNvPr id="2" name="図 1">
            <a:extLst>
              <a:ext uri="{FF2B5EF4-FFF2-40B4-BE49-F238E27FC236}">
                <a16:creationId xmlns:a16="http://schemas.microsoft.com/office/drawing/2014/main" id="{08CBC8E2-1D39-F399-6C9E-8F4908045E5C}"/>
              </a:ext>
            </a:extLst>
          </p:cNvPr>
          <p:cNvPicPr>
            <a:picLocks noChangeAspect="1"/>
          </p:cNvPicPr>
          <p:nvPr/>
        </p:nvPicPr>
        <p:blipFill>
          <a:blip r:embed="rId3" cstate="screen">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a:ext>
            </a:extLst>
          </a:blip>
          <a:stretch>
            <a:fillRect/>
          </a:stretch>
        </p:blipFill>
        <p:spPr>
          <a:xfrm>
            <a:off x="555366" y="2115410"/>
            <a:ext cx="3155950" cy="3155950"/>
          </a:xfrm>
          <a:prstGeom prst="rect">
            <a:avLst/>
          </a:prstGeom>
        </p:spPr>
      </p:pic>
      <p:sp>
        <p:nvSpPr>
          <p:cNvPr id="3" name="テキスト ボックス 2">
            <a:extLst>
              <a:ext uri="{FF2B5EF4-FFF2-40B4-BE49-F238E27FC236}">
                <a16:creationId xmlns:a16="http://schemas.microsoft.com/office/drawing/2014/main" id="{58C91B2A-5218-22EF-055C-4BD80748B84F}"/>
              </a:ext>
            </a:extLst>
          </p:cNvPr>
          <p:cNvSpPr txBox="1"/>
          <p:nvPr/>
        </p:nvSpPr>
        <p:spPr>
          <a:xfrm>
            <a:off x="4366947" y="2861859"/>
            <a:ext cx="7507251" cy="28007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600">
                <a:solidFill>
                  <a:schemeClr val="tx1">
                    <a:lumMod val="95000"/>
                    <a:lumOff val="5000"/>
                  </a:schemeClr>
                </a:solidFill>
                <a:latin typeface="Yu Gothic" panose="020B0400000000000000" pitchFamily="34" charset="-128"/>
                <a:ea typeface="Yu Gothic" panose="020B0400000000000000" pitchFamily="34" charset="-128"/>
              </a:rPr>
              <a:t>オリンパス株式会社</a:t>
            </a:r>
            <a:r>
              <a:rPr lang="ja-JP" altLang="en-US" sz="1600" b="0" i="0">
                <a:solidFill>
                  <a:schemeClr val="tx1">
                    <a:lumMod val="95000"/>
                    <a:lumOff val="5000"/>
                  </a:schemeClr>
                </a:solidFill>
                <a:effectLst/>
                <a:latin typeface="Yu Gothic" panose="020B0400000000000000" pitchFamily="34" charset="-128"/>
                <a:ea typeface="Yu Gothic" panose="020B0400000000000000" pitchFamily="34" charset="-128"/>
              </a:rPr>
              <a:t>、</a:t>
            </a:r>
            <a:r>
              <a:rPr lang="en-US" altLang="ja-JP" sz="1600" b="0" i="0" dirty="0">
                <a:solidFill>
                  <a:schemeClr val="tx1">
                    <a:lumMod val="95000"/>
                    <a:lumOff val="5000"/>
                  </a:schemeClr>
                </a:solidFill>
                <a:effectLst/>
                <a:latin typeface="Yu Gothic" panose="020B0400000000000000" pitchFamily="34" charset="-128"/>
                <a:ea typeface="Yu Gothic" panose="020B0400000000000000" pitchFamily="34" charset="-128"/>
              </a:rPr>
              <a:t>PR</a:t>
            </a:r>
            <a:r>
              <a:rPr lang="ja-JP" altLang="en-US" sz="1600" b="0" i="0">
                <a:solidFill>
                  <a:schemeClr val="tx1">
                    <a:lumMod val="95000"/>
                    <a:lumOff val="5000"/>
                  </a:schemeClr>
                </a:solidFill>
                <a:effectLst/>
                <a:latin typeface="Yu Gothic" panose="020B0400000000000000" pitchFamily="34" charset="-128"/>
                <a:ea typeface="Yu Gothic" panose="020B0400000000000000" pitchFamily="34" charset="-128"/>
              </a:rPr>
              <a:t>会社を経て、</a:t>
            </a:r>
            <a:r>
              <a:rPr lang="en-US" altLang="ja-JP" sz="1600" b="0" i="0" dirty="0">
                <a:solidFill>
                  <a:schemeClr val="tx1">
                    <a:lumMod val="95000"/>
                    <a:lumOff val="5000"/>
                  </a:schemeClr>
                </a:solidFill>
                <a:effectLst/>
                <a:latin typeface="Yu Gothic" panose="020B0400000000000000" pitchFamily="34" charset="-128"/>
                <a:ea typeface="Yu Gothic" panose="020B0400000000000000" pitchFamily="34" charset="-128"/>
              </a:rPr>
              <a:t>2018</a:t>
            </a:r>
            <a:r>
              <a:rPr lang="ja-JP" altLang="en-US" sz="1600" b="0" i="0">
                <a:solidFill>
                  <a:schemeClr val="tx1">
                    <a:lumMod val="95000"/>
                    <a:lumOff val="5000"/>
                  </a:schemeClr>
                </a:solidFill>
                <a:effectLst/>
                <a:latin typeface="Yu Gothic" panose="020B0400000000000000" pitchFamily="34" charset="-128"/>
                <a:ea typeface="Yu Gothic" panose="020B0400000000000000" pitchFamily="34" charset="-128"/>
              </a:rPr>
              <a:t>年プラップジャパン入社。</a:t>
            </a:r>
            <a:endParaRPr lang="en-US" altLang="ja-JP" sz="1600" b="0" i="0" dirty="0">
              <a:solidFill>
                <a:schemeClr val="tx1">
                  <a:lumMod val="95000"/>
                  <a:lumOff val="5000"/>
                </a:schemeClr>
              </a:solidFill>
              <a:effectLst/>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ja-JP" altLang="en-US" sz="1600">
                <a:solidFill>
                  <a:schemeClr val="tx1">
                    <a:lumMod val="95000"/>
                    <a:lumOff val="5000"/>
                  </a:schemeClr>
                </a:solidFill>
                <a:latin typeface="Yu Gothic" panose="020B0400000000000000" pitchFamily="34" charset="-128"/>
                <a:ea typeface="Yu Gothic" panose="020B0400000000000000" pitchFamily="34" charset="-128"/>
              </a:rPr>
            </a:br>
            <a:r>
              <a:rPr lang="ja-JP" altLang="en-US" sz="1600" b="0" i="0">
                <a:solidFill>
                  <a:schemeClr val="tx1">
                    <a:lumMod val="95000"/>
                    <a:lumOff val="5000"/>
                  </a:schemeClr>
                </a:solidFill>
                <a:effectLst/>
                <a:latin typeface="Yu Gothic" panose="020B0400000000000000" pitchFamily="34" charset="-128"/>
                <a:ea typeface="Yu Gothic" panose="020B0400000000000000" pitchFamily="34" charset="-128"/>
              </a:rPr>
              <a:t>デジタル広告運用、</a:t>
            </a:r>
            <a:r>
              <a:rPr lang="en" altLang="ja-JP" sz="1600" b="0" i="0" dirty="0">
                <a:solidFill>
                  <a:schemeClr val="tx1">
                    <a:lumMod val="95000"/>
                    <a:lumOff val="5000"/>
                  </a:schemeClr>
                </a:solidFill>
                <a:effectLst/>
                <a:latin typeface="Yu Gothic" panose="020B0400000000000000" pitchFamily="34" charset="-128"/>
                <a:ea typeface="Yu Gothic" panose="020B0400000000000000" pitchFamily="34" charset="-128"/>
              </a:rPr>
              <a:t>SNS</a:t>
            </a:r>
            <a:r>
              <a:rPr lang="ja-JP" altLang="en-US" sz="1600" b="0" i="0">
                <a:solidFill>
                  <a:schemeClr val="tx1">
                    <a:lumMod val="95000"/>
                    <a:lumOff val="5000"/>
                  </a:schemeClr>
                </a:solidFill>
                <a:effectLst/>
                <a:latin typeface="Yu Gothic" panose="020B0400000000000000" pitchFamily="34" charset="-128"/>
                <a:ea typeface="Yu Gothic" panose="020B0400000000000000" pitchFamily="34" charset="-128"/>
              </a:rPr>
              <a:t>運用、ソーシャルリスニング、アクセス解析など広報領域におけるデジタル施策全般のディレクションを担当。</a:t>
            </a:r>
            <a:br>
              <a:rPr lang="ja-JP" altLang="en-US" sz="1600">
                <a:solidFill>
                  <a:schemeClr val="tx1">
                    <a:lumMod val="95000"/>
                    <a:lumOff val="5000"/>
                  </a:schemeClr>
                </a:solidFill>
                <a:latin typeface="Yu Gothic" panose="020B0400000000000000" pitchFamily="34" charset="-128"/>
                <a:ea typeface="Yu Gothic" panose="020B0400000000000000" pitchFamily="34" charset="-128"/>
              </a:rPr>
            </a:br>
            <a:r>
              <a:rPr lang="ja-JP" altLang="en-US" sz="1600" b="0" i="0">
                <a:solidFill>
                  <a:schemeClr val="tx1">
                    <a:lumMod val="95000"/>
                    <a:lumOff val="5000"/>
                  </a:schemeClr>
                </a:solidFill>
                <a:effectLst/>
                <a:latin typeface="Yu Gothic" panose="020B0400000000000000" pitchFamily="34" charset="-128"/>
                <a:ea typeface="Yu Gothic" panose="020B0400000000000000" pitchFamily="34" charset="-128"/>
              </a:rPr>
              <a:t>これまでに食品メーカー、外資系</a:t>
            </a:r>
            <a:r>
              <a:rPr lang="en" altLang="ja-JP" sz="1600" b="0" i="0" dirty="0">
                <a:solidFill>
                  <a:schemeClr val="tx1">
                    <a:lumMod val="95000"/>
                    <a:lumOff val="5000"/>
                  </a:schemeClr>
                </a:solidFill>
                <a:effectLst/>
                <a:latin typeface="Yu Gothic" panose="020B0400000000000000" pitchFamily="34" charset="-128"/>
                <a:ea typeface="Yu Gothic" panose="020B0400000000000000" pitchFamily="34" charset="-128"/>
              </a:rPr>
              <a:t>IT</a:t>
            </a:r>
            <a:r>
              <a:rPr lang="ja-JP" altLang="en-US" sz="1600" b="0" i="0">
                <a:solidFill>
                  <a:schemeClr val="tx1">
                    <a:lumMod val="95000"/>
                    <a:lumOff val="5000"/>
                  </a:schemeClr>
                </a:solidFill>
                <a:effectLst/>
                <a:latin typeface="Yu Gothic" panose="020B0400000000000000" pitchFamily="34" charset="-128"/>
                <a:ea typeface="Yu Gothic" panose="020B0400000000000000" pitchFamily="34" charset="-128"/>
              </a:rPr>
              <a:t>企業、大手デベロッパー、製薬企業など幅広い業界のデジタル施策を手掛ける。</a:t>
            </a:r>
            <a:endParaRPr lang="en-US" altLang="ja-JP" sz="1600" b="0" i="0" dirty="0">
              <a:solidFill>
                <a:schemeClr val="tx1">
                  <a:lumMod val="95000"/>
                  <a:lumOff val="5000"/>
                </a:schemeClr>
              </a:solidFill>
              <a:effectLst/>
              <a:latin typeface="Yu Gothic" panose="020B0400000000000000" pitchFamily="34" charset="-128"/>
              <a:ea typeface="Yu Gothic" panose="020B0400000000000000" pitchFamily="34"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br>
              <a:rPr lang="ja-JP" altLang="en-US" sz="1600">
                <a:solidFill>
                  <a:schemeClr val="tx1">
                    <a:lumMod val="95000"/>
                    <a:lumOff val="5000"/>
                  </a:schemeClr>
                </a:solidFill>
                <a:latin typeface="Yu Gothic" panose="020B0400000000000000" pitchFamily="34" charset="-128"/>
                <a:ea typeface="Yu Gothic" panose="020B0400000000000000" pitchFamily="34" charset="-128"/>
              </a:rPr>
            </a:br>
            <a:r>
              <a:rPr lang="ja-JP" altLang="en-US" sz="1600" b="0" i="0">
                <a:solidFill>
                  <a:schemeClr val="tx1">
                    <a:lumMod val="95000"/>
                    <a:lumOff val="5000"/>
                  </a:schemeClr>
                </a:solidFill>
                <a:effectLst/>
                <a:latin typeface="Yu Gothic" panose="020B0400000000000000" pitchFamily="34" charset="-128"/>
                <a:ea typeface="Yu Gothic" panose="020B0400000000000000" pitchFamily="34" charset="-128"/>
              </a:rPr>
              <a:t>現在は、</a:t>
            </a:r>
            <a:r>
              <a:rPr lang="en" altLang="ja-JP" sz="1600" b="0" i="0" dirty="0">
                <a:solidFill>
                  <a:schemeClr val="tx1">
                    <a:lumMod val="95000"/>
                    <a:lumOff val="5000"/>
                  </a:schemeClr>
                </a:solidFill>
                <a:effectLst/>
                <a:latin typeface="Yu Gothic" panose="020B0400000000000000" pitchFamily="34" charset="-128"/>
                <a:ea typeface="Yu Gothic" panose="020B0400000000000000" pitchFamily="34" charset="-128"/>
              </a:rPr>
              <a:t>PR</a:t>
            </a:r>
            <a:r>
              <a:rPr lang="ja-JP" altLang="en-US" sz="1600" b="0" i="0">
                <a:solidFill>
                  <a:schemeClr val="tx1">
                    <a:lumMod val="95000"/>
                    <a:lumOff val="5000"/>
                  </a:schemeClr>
                </a:solidFill>
                <a:effectLst/>
                <a:latin typeface="Yu Gothic" panose="020B0400000000000000" pitchFamily="34" charset="-128"/>
                <a:ea typeface="Yu Gothic" panose="020B0400000000000000" pitchFamily="34" charset="-128"/>
              </a:rPr>
              <a:t>オートメーションのマーケティングマネージャーとして、デジタル領域を中心とした施策立案、実行を担当。</a:t>
            </a:r>
            <a:br>
              <a:rPr lang="ja-JP" altLang="en-US" sz="1600">
                <a:solidFill>
                  <a:schemeClr val="tx1">
                    <a:lumMod val="95000"/>
                    <a:lumOff val="5000"/>
                  </a:schemeClr>
                </a:solidFill>
                <a:latin typeface="Yu Gothic" panose="020B0400000000000000" pitchFamily="34" charset="-128"/>
                <a:ea typeface="Yu Gothic" panose="020B0400000000000000" pitchFamily="34" charset="-128"/>
              </a:rPr>
            </a:br>
            <a:r>
              <a:rPr lang="ja-JP" altLang="en-US" sz="1600" b="0" i="0">
                <a:solidFill>
                  <a:schemeClr val="tx1">
                    <a:lumMod val="95000"/>
                    <a:lumOff val="5000"/>
                  </a:schemeClr>
                </a:solidFill>
                <a:effectLst/>
                <a:latin typeface="Yu Gothic" panose="020B0400000000000000" pitchFamily="34" charset="-128"/>
                <a:ea typeface="Yu Gothic" panose="020B0400000000000000" pitchFamily="34" charset="-128"/>
              </a:rPr>
              <a:t>広報領域における生成</a:t>
            </a:r>
            <a:r>
              <a:rPr lang="en" altLang="ja-JP" sz="1600" b="0" i="0" dirty="0">
                <a:solidFill>
                  <a:schemeClr val="tx1">
                    <a:lumMod val="95000"/>
                    <a:lumOff val="5000"/>
                  </a:schemeClr>
                </a:solidFill>
                <a:effectLst/>
                <a:latin typeface="Yu Gothic" panose="020B0400000000000000" pitchFamily="34" charset="-128"/>
                <a:ea typeface="Yu Gothic" panose="020B0400000000000000" pitchFamily="34" charset="-128"/>
              </a:rPr>
              <a:t>AI</a:t>
            </a:r>
            <a:r>
              <a:rPr lang="ja-JP" altLang="en-US" sz="1600" b="0" i="0">
                <a:solidFill>
                  <a:schemeClr val="tx1">
                    <a:lumMod val="95000"/>
                    <a:lumOff val="5000"/>
                  </a:schemeClr>
                </a:solidFill>
                <a:effectLst/>
                <a:latin typeface="Yu Gothic" panose="020B0400000000000000" pitchFamily="34" charset="-128"/>
                <a:ea typeface="Yu Gothic" panose="020B0400000000000000" pitchFamily="34" charset="-128"/>
              </a:rPr>
              <a:t>活用をテーマにしたウェビナーを多数実施。</a:t>
            </a:r>
            <a:br>
              <a:rPr kumimoji="1" lang="ja-JP" altLang="en-US" sz="1600" b="0" i="0" u="none" strike="noStrike" kern="1200" cap="none" spc="0" normalizeH="0" baseline="0" noProof="0">
                <a:ln>
                  <a:noFill/>
                </a:ln>
                <a:solidFill>
                  <a:schemeClr val="tx1">
                    <a:lumMod val="95000"/>
                    <a:lumOff val="5000"/>
                  </a:schemeClr>
                </a:solidFill>
                <a:effectLst/>
                <a:uLnTx/>
                <a:uFillTx/>
                <a:latin typeface="Yu Gothic" panose="020B0400000000000000" pitchFamily="34" charset="-128"/>
                <a:ea typeface="Yu Gothic" panose="020B0400000000000000" pitchFamily="34" charset="-128"/>
              </a:rPr>
            </a:br>
            <a:endParaRPr kumimoji="1" lang="ja-JP" altLang="en-US" sz="1600" b="0" i="0" u="none" strike="noStrike" kern="1200" cap="none" spc="0" normalizeH="0" baseline="0" noProof="0">
              <a:ln>
                <a:noFill/>
              </a:ln>
              <a:solidFill>
                <a:schemeClr val="tx1">
                  <a:lumMod val="95000"/>
                  <a:lumOff val="5000"/>
                </a:schemeClr>
              </a:solidFill>
              <a:effectLst/>
              <a:uLnTx/>
              <a:uFillTx/>
              <a:latin typeface="Yu Gothic" panose="020B0400000000000000" pitchFamily="34" charset="-128"/>
              <a:ea typeface="Yu Gothic" panose="020B0400000000000000" pitchFamily="34" charset="-128"/>
            </a:endParaRPr>
          </a:p>
        </p:txBody>
      </p:sp>
      <p:sp>
        <p:nvSpPr>
          <p:cNvPr id="6" name="テキスト ボックス 5">
            <a:extLst>
              <a:ext uri="{FF2B5EF4-FFF2-40B4-BE49-F238E27FC236}">
                <a16:creationId xmlns:a16="http://schemas.microsoft.com/office/drawing/2014/main" id="{3CFAF094-741F-235E-2C3D-CC44BAB039CE}"/>
              </a:ext>
            </a:extLst>
          </p:cNvPr>
          <p:cNvSpPr txBox="1"/>
          <p:nvPr/>
        </p:nvSpPr>
        <p:spPr>
          <a:xfrm>
            <a:off x="4439302" y="1817573"/>
            <a:ext cx="7360653" cy="992579"/>
          </a:xfrm>
          <a:prstGeom prst="rect">
            <a:avLst/>
          </a:prstGeom>
          <a:noFill/>
        </p:spPr>
        <p:txBody>
          <a:bodyPr wrap="square">
            <a:spAutoFit/>
          </a:bodyPr>
          <a:lstStyle/>
          <a:p>
            <a:pPr rtl="0">
              <a:lnSpc>
                <a:spcPts val="1680"/>
              </a:lnSpc>
              <a:spcBef>
                <a:spcPts val="0"/>
              </a:spcBef>
              <a:spcAft>
                <a:spcPts val="0"/>
              </a:spcAft>
            </a:pPr>
            <a:r>
              <a:rPr lang="ja-JP" altLang="en-US" sz="2000" b="1" i="0" u="none" strike="noStrike">
                <a:solidFill>
                  <a:schemeClr val="bg2">
                    <a:lumMod val="25000"/>
                  </a:schemeClr>
                </a:solidFill>
                <a:effectLst/>
                <a:latin typeface="Yu Gothic" panose="020B0400000000000000" pitchFamily="34" charset="-128"/>
                <a:ea typeface="Yu Gothic" panose="020B0400000000000000" pitchFamily="34" charset="-128"/>
              </a:rPr>
              <a:t>プラップノード株式会社</a:t>
            </a:r>
            <a:r>
              <a:rPr lang="en-US" altLang="ja-JP" sz="2000" b="1" i="0" u="none" strike="noStrike" dirty="0">
                <a:solidFill>
                  <a:schemeClr val="bg2">
                    <a:lumMod val="25000"/>
                  </a:schemeClr>
                </a:solidFill>
                <a:effectLst/>
                <a:latin typeface="Yu Gothic" panose="020B0400000000000000" pitchFamily="34" charset="-128"/>
                <a:ea typeface="Yu Gothic" panose="020B0400000000000000" pitchFamily="34" charset="-128"/>
              </a:rPr>
              <a:t>   </a:t>
            </a:r>
            <a:r>
              <a:rPr lang="ja-JP" altLang="en-US" sz="2000" b="1">
                <a:solidFill>
                  <a:schemeClr val="bg2">
                    <a:lumMod val="25000"/>
                  </a:schemeClr>
                </a:solidFill>
                <a:latin typeface="Yu Gothic" panose="020B0400000000000000" pitchFamily="34" charset="-128"/>
                <a:ea typeface="Yu Gothic" panose="020B0400000000000000" pitchFamily="34" charset="-128"/>
              </a:rPr>
              <a:t>マーケティングマネージャー</a:t>
            </a:r>
            <a:endParaRPr lang="en-US" altLang="ja-JP" sz="2000" b="1" dirty="0">
              <a:solidFill>
                <a:schemeClr val="bg2">
                  <a:lumMod val="25000"/>
                </a:schemeClr>
              </a:solidFill>
              <a:latin typeface="Yu Gothic" panose="020B0400000000000000" pitchFamily="34" charset="-128"/>
              <a:ea typeface="Yu Gothic" panose="020B0400000000000000" pitchFamily="34" charset="-128"/>
            </a:endParaRPr>
          </a:p>
          <a:p>
            <a:pPr rtl="0">
              <a:lnSpc>
                <a:spcPts val="1680"/>
              </a:lnSpc>
              <a:spcBef>
                <a:spcPts val="0"/>
              </a:spcBef>
              <a:spcAft>
                <a:spcPts val="0"/>
              </a:spcAft>
            </a:pPr>
            <a:endParaRPr lang="en-US" altLang="ja-JP" sz="2000" b="1" i="0" u="none" strike="noStrike" dirty="0">
              <a:solidFill>
                <a:schemeClr val="bg2">
                  <a:lumMod val="25000"/>
                </a:schemeClr>
              </a:solidFill>
              <a:effectLst/>
              <a:latin typeface="Yu Gothic" panose="020B0400000000000000" pitchFamily="34" charset="-128"/>
              <a:ea typeface="Yu Gothic" panose="020B0400000000000000" pitchFamily="34" charset="-128"/>
            </a:endParaRPr>
          </a:p>
          <a:p>
            <a:pPr rtl="0">
              <a:lnSpc>
                <a:spcPts val="1680"/>
              </a:lnSpc>
              <a:spcBef>
                <a:spcPts val="0"/>
              </a:spcBef>
              <a:spcAft>
                <a:spcPts val="0"/>
              </a:spcAft>
            </a:pPr>
            <a:r>
              <a:rPr lang="ja-JP" altLang="en-US" sz="2400" b="1" i="0" u="none" strike="noStrike">
                <a:solidFill>
                  <a:schemeClr val="bg2">
                    <a:lumMod val="25000"/>
                  </a:schemeClr>
                </a:solidFill>
                <a:effectLst/>
                <a:latin typeface="Yu Gothic" panose="020B0400000000000000" pitchFamily="34" charset="-128"/>
                <a:ea typeface="Yu Gothic" panose="020B0400000000000000" pitchFamily="34" charset="-128"/>
              </a:rPr>
              <a:t>野中</a:t>
            </a:r>
            <a:r>
              <a:rPr lang="en-US" altLang="ja-JP" sz="2400" b="1" i="0" u="none" strike="noStrike" dirty="0">
                <a:solidFill>
                  <a:schemeClr val="bg2">
                    <a:lumMod val="25000"/>
                  </a:schemeClr>
                </a:solidFill>
                <a:effectLst/>
                <a:latin typeface="Yu Gothic" panose="020B0400000000000000" pitchFamily="34" charset="-128"/>
                <a:ea typeface="Yu Gothic" panose="020B0400000000000000" pitchFamily="34" charset="-128"/>
              </a:rPr>
              <a:t> </a:t>
            </a:r>
            <a:r>
              <a:rPr lang="ja-JP" altLang="en-US" sz="2400" b="1" i="0" u="none" strike="noStrike">
                <a:solidFill>
                  <a:schemeClr val="bg2">
                    <a:lumMod val="25000"/>
                  </a:schemeClr>
                </a:solidFill>
                <a:effectLst/>
                <a:latin typeface="Yu Gothic" panose="020B0400000000000000" pitchFamily="34" charset="-128"/>
                <a:ea typeface="Yu Gothic" panose="020B0400000000000000" pitchFamily="34" charset="-128"/>
              </a:rPr>
              <a:t>透</a:t>
            </a:r>
            <a:endParaRPr lang="en-US" altLang="ja-JP" sz="2400" b="1" i="0" u="none" strike="noStrike" dirty="0">
              <a:solidFill>
                <a:schemeClr val="bg2">
                  <a:lumMod val="25000"/>
                </a:schemeClr>
              </a:solidFill>
              <a:effectLst/>
              <a:latin typeface="Yu Gothic" panose="020B0400000000000000" pitchFamily="34" charset="-128"/>
              <a:ea typeface="Yu Gothic" panose="020B0400000000000000" pitchFamily="34" charset="-128"/>
            </a:endParaRPr>
          </a:p>
          <a:p>
            <a:pPr rtl="0">
              <a:spcBef>
                <a:spcPts val="0"/>
              </a:spcBef>
              <a:spcAft>
                <a:spcPts val="0"/>
              </a:spcAft>
            </a:pPr>
            <a:r>
              <a:rPr lang="en-US" altLang="ja-JP" sz="1600" b="1" i="0" u="none" strike="noStrike" dirty="0">
                <a:solidFill>
                  <a:schemeClr val="tx2"/>
                </a:solidFill>
                <a:effectLst/>
                <a:latin typeface="Yu Gothic" panose="020B0400000000000000" pitchFamily="34" charset="-128"/>
                <a:ea typeface="Yu Gothic" panose="020B0400000000000000" pitchFamily="34" charset="-128"/>
              </a:rPr>
              <a:t>Toru Nonaka</a:t>
            </a:r>
          </a:p>
        </p:txBody>
      </p:sp>
    </p:spTree>
    <p:extLst>
      <p:ext uri="{BB962C8B-B14F-4D97-AF65-F5344CB8AC3E}">
        <p14:creationId xmlns:p14="http://schemas.microsoft.com/office/powerpoint/2010/main" val="2349849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422335" y="397565"/>
            <a:ext cx="11347330" cy="6094995"/>
          </a:xfrm>
          <a:prstGeom prst="rect">
            <a:avLst/>
          </a:prstGeom>
          <a:solidFill>
            <a:srgbClr val="1E98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スライド番号プレースホルダー 4"/>
          <p:cNvSpPr>
            <a:spLocks noGrp="1"/>
          </p:cNvSpPr>
          <p:nvPr>
            <p:ph type="sldNum" sz="quarter" idx="12"/>
          </p:nvPr>
        </p:nvSpPr>
        <p:spPr/>
        <p:txBody>
          <a:bodyPr/>
          <a:lstStyle/>
          <a:p>
            <a:fld id="{0B2306A0-48D6-41BD-93F3-114BC78E1378}" type="slidenum">
              <a:rPr lang="en-US" altLang="ja-JP" smtClean="0"/>
              <a:pPr/>
              <a:t>6</a:t>
            </a:fld>
            <a:endParaRPr lang="en-US" dirty="0"/>
          </a:p>
        </p:txBody>
      </p:sp>
      <p:sp>
        <p:nvSpPr>
          <p:cNvPr id="3" name="フッター プレースホルダー 2"/>
          <p:cNvSpPr>
            <a:spLocks noGrp="1"/>
          </p:cNvSpPr>
          <p:nvPr>
            <p:ph type="ftr" sz="quarter" idx="11"/>
          </p:nvPr>
        </p:nvSpPr>
        <p:spPr/>
        <p:txBody>
          <a:bodyPr/>
          <a:lstStyle/>
          <a:p>
            <a:r>
              <a:rPr lang="en-US" altLang="ja-JP"/>
              <a:t>©2024 PRAPnode.Inc</a:t>
            </a:r>
            <a:endParaRPr lang="ja-JP" altLang="en-US" dirty="0"/>
          </a:p>
        </p:txBody>
      </p:sp>
      <p:sp>
        <p:nvSpPr>
          <p:cNvPr id="9" name="タイトル 1"/>
          <p:cNvSpPr txBox="1">
            <a:spLocks/>
          </p:cNvSpPr>
          <p:nvPr/>
        </p:nvSpPr>
        <p:spPr>
          <a:xfrm>
            <a:off x="258007" y="2781174"/>
            <a:ext cx="11675986" cy="361496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pPr algn="ctr" fontAlgn="base"/>
            <a:endParaRPr lang="en-US" altLang="ja-JP" sz="3200" b="1" dirty="0">
              <a:solidFill>
                <a:schemeClr val="bg1"/>
              </a:solidFill>
              <a:latin typeface="+mn-ea"/>
              <a:ea typeface="+mn-ea"/>
            </a:endParaRPr>
          </a:p>
        </p:txBody>
      </p:sp>
      <p:sp>
        <p:nvSpPr>
          <p:cNvPr id="4" name="テキスト ボックス 3">
            <a:extLst>
              <a:ext uri="{FF2B5EF4-FFF2-40B4-BE49-F238E27FC236}">
                <a16:creationId xmlns:a16="http://schemas.microsoft.com/office/drawing/2014/main" id="{C3843555-5541-45CA-CCFE-915E5DCD8074}"/>
              </a:ext>
            </a:extLst>
          </p:cNvPr>
          <p:cNvSpPr txBox="1"/>
          <p:nvPr/>
        </p:nvSpPr>
        <p:spPr>
          <a:xfrm>
            <a:off x="3048000" y="1674768"/>
            <a:ext cx="6096000" cy="1200329"/>
          </a:xfrm>
          <a:prstGeom prst="rect">
            <a:avLst/>
          </a:prstGeom>
          <a:noFill/>
        </p:spPr>
        <p:txBody>
          <a:bodyPr wrap="square">
            <a:spAutoFit/>
          </a:bodyPr>
          <a:lstStyle/>
          <a:p>
            <a:pPr algn="ctr"/>
            <a:r>
              <a:rPr lang="ja-JP" altLang="en-US" sz="4400" b="1">
                <a:solidFill>
                  <a:schemeClr val="bg1"/>
                </a:solidFill>
                <a:latin typeface="+mn-ea"/>
                <a:ea typeface="+mn-ea"/>
              </a:rPr>
              <a:t>はじめに</a:t>
            </a:r>
            <a:br>
              <a:rPr lang="en-US" altLang="ja-JP" sz="2800" b="1" dirty="0">
                <a:solidFill>
                  <a:schemeClr val="bg1"/>
                </a:solidFill>
                <a:latin typeface="+mn-ea"/>
                <a:ea typeface="+mn-ea"/>
              </a:rPr>
            </a:br>
            <a:r>
              <a:rPr lang="en-US" altLang="ja-JP" sz="2800" dirty="0">
                <a:solidFill>
                  <a:schemeClr val="bg1"/>
                </a:solidFill>
                <a:latin typeface="+mn-ea"/>
                <a:ea typeface="+mn-ea"/>
              </a:rPr>
              <a:t>〜</a:t>
            </a:r>
            <a:r>
              <a:rPr lang="ja-JP" altLang="en-US" sz="2800">
                <a:solidFill>
                  <a:schemeClr val="bg1"/>
                </a:solidFill>
                <a:latin typeface="+mn-ea"/>
              </a:rPr>
              <a:t>これ</a:t>
            </a:r>
            <a:r>
              <a:rPr lang="ja-JP" altLang="en-US" sz="2800">
                <a:solidFill>
                  <a:schemeClr val="bg1"/>
                </a:solidFill>
                <a:latin typeface="+mn-ea"/>
                <a:ea typeface="+mn-ea"/>
              </a:rPr>
              <a:t>までの振り返り</a:t>
            </a:r>
            <a:r>
              <a:rPr lang="en-US" altLang="ja-JP" sz="2800" dirty="0">
                <a:solidFill>
                  <a:schemeClr val="bg1"/>
                </a:solidFill>
                <a:latin typeface="+mn-ea"/>
                <a:ea typeface="+mn-ea"/>
              </a:rPr>
              <a:t>〜</a:t>
            </a:r>
            <a:endParaRPr lang="ja-JP" altLang="en-US" sz="2800"/>
          </a:p>
        </p:txBody>
      </p:sp>
      <p:pic>
        <p:nvPicPr>
          <p:cNvPr id="12" name="図 11" descr="アイコン&#10;&#10;自動的に生成された説明">
            <a:extLst>
              <a:ext uri="{FF2B5EF4-FFF2-40B4-BE49-F238E27FC236}">
                <a16:creationId xmlns:a16="http://schemas.microsoft.com/office/drawing/2014/main" id="{71D1EDB5-912D-C933-BB7B-C20BD2C028A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83200" y="3544958"/>
            <a:ext cx="1625600" cy="1625600"/>
          </a:xfrm>
          <a:prstGeom prst="rect">
            <a:avLst/>
          </a:prstGeom>
        </p:spPr>
      </p:pic>
    </p:spTree>
    <p:extLst>
      <p:ext uri="{BB962C8B-B14F-4D97-AF65-F5344CB8AC3E}">
        <p14:creationId xmlns:p14="http://schemas.microsoft.com/office/powerpoint/2010/main" val="2622046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a:extLst>
              <a:ext uri="{FF2B5EF4-FFF2-40B4-BE49-F238E27FC236}">
                <a16:creationId xmlns:a16="http://schemas.microsoft.com/office/drawing/2014/main" id="{5DCFFDA4-B23C-C9C8-7532-FC878046D1C8}"/>
              </a:ext>
            </a:extLst>
          </p:cNvPr>
          <p:cNvSpPr>
            <a:spLocks noGrp="1"/>
          </p:cNvSpPr>
          <p:nvPr>
            <p:ph type="ftr" sz="quarter" idx="11"/>
          </p:nvPr>
        </p:nvSpPr>
        <p:spPr/>
        <p:txBody>
          <a:bodyPr/>
          <a:lstStyle/>
          <a:p>
            <a:r>
              <a:rPr lang="en-US" altLang="ja-JP"/>
              <a:t>©2024 PRAPnode.Inc</a:t>
            </a:r>
            <a:endParaRPr lang="ja-JP" altLang="en-US" dirty="0"/>
          </a:p>
        </p:txBody>
      </p:sp>
      <p:sp>
        <p:nvSpPr>
          <p:cNvPr id="5" name="スライド番号プレースホルダー 4">
            <a:extLst>
              <a:ext uri="{FF2B5EF4-FFF2-40B4-BE49-F238E27FC236}">
                <a16:creationId xmlns:a16="http://schemas.microsoft.com/office/drawing/2014/main" id="{37F3CA6E-0CE6-BE4E-FA6F-DDDBB4B24578}"/>
              </a:ext>
            </a:extLst>
          </p:cNvPr>
          <p:cNvSpPr>
            <a:spLocks noGrp="1"/>
          </p:cNvSpPr>
          <p:nvPr>
            <p:ph type="sldNum" sz="quarter" idx="12"/>
          </p:nvPr>
        </p:nvSpPr>
        <p:spPr/>
        <p:txBody>
          <a:bodyPr/>
          <a:lstStyle/>
          <a:p>
            <a:fld id="{0B2306A0-48D6-41BD-93F3-114BC78E1378}" type="slidenum">
              <a:rPr lang="en-US" altLang="ja-JP" smtClean="0"/>
              <a:pPr/>
              <a:t>7</a:t>
            </a:fld>
            <a:endParaRPr lang="en-US" dirty="0"/>
          </a:p>
        </p:txBody>
      </p:sp>
      <p:sp>
        <p:nvSpPr>
          <p:cNvPr id="6" name="テキスト ボックス 5">
            <a:extLst>
              <a:ext uri="{FF2B5EF4-FFF2-40B4-BE49-F238E27FC236}">
                <a16:creationId xmlns:a16="http://schemas.microsoft.com/office/drawing/2014/main" id="{51DC5347-757C-90B7-D7C6-015E117D40CC}"/>
              </a:ext>
            </a:extLst>
          </p:cNvPr>
          <p:cNvSpPr txBox="1"/>
          <p:nvPr/>
        </p:nvSpPr>
        <p:spPr>
          <a:xfrm>
            <a:off x="584201" y="840963"/>
            <a:ext cx="11125200" cy="735756"/>
          </a:xfrm>
          <a:prstGeom prst="rect">
            <a:avLst/>
          </a:prstGeom>
          <a:noFill/>
        </p:spPr>
        <p:txBody>
          <a:bodyPr wrap="square" tIns="108000" bIns="72000" rtlCol="0">
            <a:spAutoFit/>
          </a:bodyPr>
          <a:lstStyle/>
          <a:p>
            <a:pPr algn="ctr"/>
            <a:r>
              <a:rPr lang="ja-JP" altLang="en-US" sz="3600" b="1">
                <a:solidFill>
                  <a:srgbClr val="1E98B7"/>
                </a:solidFill>
              </a:rPr>
              <a:t>効果測定に特化したウェビナーを</a:t>
            </a:r>
            <a:r>
              <a:rPr lang="en-US" altLang="ja-JP" sz="3600" b="1" dirty="0">
                <a:solidFill>
                  <a:srgbClr val="1E98B7"/>
                </a:solidFill>
              </a:rPr>
              <a:t>5</a:t>
            </a:r>
            <a:r>
              <a:rPr lang="ja-JP" altLang="en-US" sz="3600" b="1">
                <a:solidFill>
                  <a:srgbClr val="1E98B7"/>
                </a:solidFill>
              </a:rPr>
              <a:t>月から毎月実施中</a:t>
            </a:r>
            <a:endParaRPr lang="en-US" altLang="ja-JP" sz="3600" dirty="0">
              <a:solidFill>
                <a:srgbClr val="1E98B7"/>
              </a:solidFill>
            </a:endParaRPr>
          </a:p>
        </p:txBody>
      </p:sp>
      <p:pic>
        <p:nvPicPr>
          <p:cNvPr id="2" name="図 1">
            <a:extLst>
              <a:ext uri="{FF2B5EF4-FFF2-40B4-BE49-F238E27FC236}">
                <a16:creationId xmlns:a16="http://schemas.microsoft.com/office/drawing/2014/main" id="{9B4E7580-4D3F-498B-CC3D-0CD7D2523BF6}"/>
              </a:ext>
            </a:extLst>
          </p:cNvPr>
          <p:cNvPicPr>
            <a:picLocks noChangeAspect="1"/>
          </p:cNvPicPr>
          <p:nvPr/>
        </p:nvPicPr>
        <p:blipFill>
          <a:blip r:embed="rId2"/>
          <a:stretch>
            <a:fillRect/>
          </a:stretch>
        </p:blipFill>
        <p:spPr>
          <a:xfrm>
            <a:off x="1180262" y="2007704"/>
            <a:ext cx="9831475" cy="3595654"/>
          </a:xfrm>
          <a:prstGeom prst="rect">
            <a:avLst/>
          </a:prstGeom>
        </p:spPr>
      </p:pic>
    </p:spTree>
    <p:extLst>
      <p:ext uri="{BB962C8B-B14F-4D97-AF65-F5344CB8AC3E}">
        <p14:creationId xmlns:p14="http://schemas.microsoft.com/office/powerpoint/2010/main" val="41406697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3861FBC-9CAA-D44B-871B-89A67966EDA3}"/>
              </a:ext>
            </a:extLst>
          </p:cNvPr>
          <p:cNvSpPr/>
          <p:nvPr/>
        </p:nvSpPr>
        <p:spPr>
          <a:xfrm>
            <a:off x="0" y="0"/>
            <a:ext cx="12192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a:extLst>
              <a:ext uri="{FF2B5EF4-FFF2-40B4-BE49-F238E27FC236}">
                <a16:creationId xmlns:a16="http://schemas.microsoft.com/office/drawing/2014/main" id="{1162C8BB-A22B-95F4-1754-3BE28D976A7D}"/>
              </a:ext>
            </a:extLst>
          </p:cNvPr>
          <p:cNvSpPr>
            <a:spLocks noGrp="1"/>
          </p:cNvSpPr>
          <p:nvPr>
            <p:ph type="ctrTitle"/>
          </p:nvPr>
        </p:nvSpPr>
        <p:spPr>
          <a:xfrm>
            <a:off x="1480295" y="173176"/>
            <a:ext cx="9231410" cy="671396"/>
          </a:xfrm>
        </p:spPr>
        <p:txBody>
          <a:bodyPr anchor="b">
            <a:normAutofit/>
          </a:bodyPr>
          <a:lstStyle/>
          <a:p>
            <a:r>
              <a:rPr kumimoji="1" lang="ja-JP" altLang="en-US" sz="3600" b="1">
                <a:solidFill>
                  <a:srgbClr val="4F83BF"/>
                </a:solidFill>
                <a:latin typeface="Yu Gothic Medium" panose="020B0400000000000000" pitchFamily="34" charset="-128"/>
                <a:ea typeface="Yu Gothic Medium" panose="020B0400000000000000" pitchFamily="34" charset="-128"/>
              </a:rPr>
              <a:t>広報の主な目的</a:t>
            </a:r>
          </a:p>
        </p:txBody>
      </p:sp>
      <p:sp>
        <p:nvSpPr>
          <p:cNvPr id="3" name="正方形/長方形 2">
            <a:extLst>
              <a:ext uri="{FF2B5EF4-FFF2-40B4-BE49-F238E27FC236}">
                <a16:creationId xmlns:a16="http://schemas.microsoft.com/office/drawing/2014/main" id="{D5137094-EE5A-3990-C46D-84DA0E318954}"/>
              </a:ext>
            </a:extLst>
          </p:cNvPr>
          <p:cNvSpPr/>
          <p:nvPr/>
        </p:nvSpPr>
        <p:spPr>
          <a:xfrm>
            <a:off x="332509" y="1039093"/>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認知度獲得（企業）</a:t>
            </a:r>
            <a:endParaRPr kumimoji="1" lang="ja-JP" altLang="en-US"/>
          </a:p>
        </p:txBody>
      </p:sp>
      <p:sp>
        <p:nvSpPr>
          <p:cNvPr id="4" name="正方形/長方形 3">
            <a:extLst>
              <a:ext uri="{FF2B5EF4-FFF2-40B4-BE49-F238E27FC236}">
                <a16:creationId xmlns:a16="http://schemas.microsoft.com/office/drawing/2014/main" id="{960649A0-CE6C-0E0D-1FDD-BCE8F4E116C0}"/>
              </a:ext>
            </a:extLst>
          </p:cNvPr>
          <p:cNvSpPr/>
          <p:nvPr/>
        </p:nvSpPr>
        <p:spPr>
          <a:xfrm>
            <a:off x="332509" y="3205081"/>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ブランディング</a:t>
            </a:r>
            <a:endParaRPr kumimoji="1" lang="ja-JP" altLang="en-US"/>
          </a:p>
        </p:txBody>
      </p:sp>
      <p:sp>
        <p:nvSpPr>
          <p:cNvPr id="5" name="正方形/長方形 4">
            <a:extLst>
              <a:ext uri="{FF2B5EF4-FFF2-40B4-BE49-F238E27FC236}">
                <a16:creationId xmlns:a16="http://schemas.microsoft.com/office/drawing/2014/main" id="{42F5EACF-FF7D-D406-005D-3CC236F877A9}"/>
              </a:ext>
            </a:extLst>
          </p:cNvPr>
          <p:cNvSpPr/>
          <p:nvPr/>
        </p:nvSpPr>
        <p:spPr>
          <a:xfrm>
            <a:off x="332509" y="4288075"/>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口コミ醸成</a:t>
            </a:r>
            <a:endParaRPr kumimoji="1" lang="ja-JP" altLang="en-US"/>
          </a:p>
        </p:txBody>
      </p:sp>
      <p:sp>
        <p:nvSpPr>
          <p:cNvPr id="6" name="正方形/長方形 5">
            <a:extLst>
              <a:ext uri="{FF2B5EF4-FFF2-40B4-BE49-F238E27FC236}">
                <a16:creationId xmlns:a16="http://schemas.microsoft.com/office/drawing/2014/main" id="{353BBD2B-9294-9AA7-9874-2C1256C6E17A}"/>
              </a:ext>
            </a:extLst>
          </p:cNvPr>
          <p:cNvSpPr/>
          <p:nvPr/>
        </p:nvSpPr>
        <p:spPr>
          <a:xfrm>
            <a:off x="332509" y="5371069"/>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ファン獲得</a:t>
            </a:r>
            <a:endParaRPr kumimoji="1" lang="ja-JP" altLang="en-US"/>
          </a:p>
        </p:txBody>
      </p:sp>
      <p:sp>
        <p:nvSpPr>
          <p:cNvPr id="7" name="正方形/長方形 6">
            <a:extLst>
              <a:ext uri="{FF2B5EF4-FFF2-40B4-BE49-F238E27FC236}">
                <a16:creationId xmlns:a16="http://schemas.microsoft.com/office/drawing/2014/main" id="{2E327311-B93C-9457-D81C-34340C812DCB}"/>
              </a:ext>
            </a:extLst>
          </p:cNvPr>
          <p:cNvSpPr/>
          <p:nvPr/>
        </p:nvSpPr>
        <p:spPr>
          <a:xfrm>
            <a:off x="332509" y="2122087"/>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認知度獲得（情報）</a:t>
            </a:r>
            <a:endParaRPr kumimoji="1" lang="ja-JP" altLang="en-US"/>
          </a:p>
        </p:txBody>
      </p:sp>
      <p:sp>
        <p:nvSpPr>
          <p:cNvPr id="8" name="正方形/長方形 7">
            <a:extLst>
              <a:ext uri="{FF2B5EF4-FFF2-40B4-BE49-F238E27FC236}">
                <a16:creationId xmlns:a16="http://schemas.microsoft.com/office/drawing/2014/main" id="{F4D05555-9576-938F-E54A-810BEFA84F54}"/>
              </a:ext>
            </a:extLst>
          </p:cNvPr>
          <p:cNvSpPr/>
          <p:nvPr/>
        </p:nvSpPr>
        <p:spPr>
          <a:xfrm>
            <a:off x="4321547" y="1039093"/>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売上獲得</a:t>
            </a:r>
            <a:endParaRPr kumimoji="1" lang="ja-JP" altLang="en-US"/>
          </a:p>
        </p:txBody>
      </p:sp>
      <p:sp>
        <p:nvSpPr>
          <p:cNvPr id="9" name="正方形/長方形 8">
            <a:extLst>
              <a:ext uri="{FF2B5EF4-FFF2-40B4-BE49-F238E27FC236}">
                <a16:creationId xmlns:a16="http://schemas.microsoft.com/office/drawing/2014/main" id="{BA745475-E34A-4030-A8F6-DECE5EA3F5C9}"/>
              </a:ext>
            </a:extLst>
          </p:cNvPr>
          <p:cNvSpPr/>
          <p:nvPr/>
        </p:nvSpPr>
        <p:spPr>
          <a:xfrm>
            <a:off x="4321547" y="3205081"/>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営業部</a:t>
            </a:r>
            <a:r>
              <a:rPr kumimoji="1" lang="ja-JP" altLang="en-US" sz="2400" b="1"/>
              <a:t>サポート</a:t>
            </a:r>
            <a:endParaRPr kumimoji="1" lang="ja-JP" altLang="en-US"/>
          </a:p>
        </p:txBody>
      </p:sp>
      <p:sp>
        <p:nvSpPr>
          <p:cNvPr id="10" name="正方形/長方形 9">
            <a:extLst>
              <a:ext uri="{FF2B5EF4-FFF2-40B4-BE49-F238E27FC236}">
                <a16:creationId xmlns:a16="http://schemas.microsoft.com/office/drawing/2014/main" id="{FB3261B1-C898-6909-310B-FC5B6E1A8308}"/>
              </a:ext>
            </a:extLst>
          </p:cNvPr>
          <p:cNvSpPr/>
          <p:nvPr/>
        </p:nvSpPr>
        <p:spPr>
          <a:xfrm>
            <a:off x="4321547" y="4288075"/>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業界アピール</a:t>
            </a:r>
            <a:endParaRPr kumimoji="1" lang="ja-JP" altLang="en-US"/>
          </a:p>
        </p:txBody>
      </p:sp>
      <p:sp>
        <p:nvSpPr>
          <p:cNvPr id="11" name="正方形/長方形 10">
            <a:extLst>
              <a:ext uri="{FF2B5EF4-FFF2-40B4-BE49-F238E27FC236}">
                <a16:creationId xmlns:a16="http://schemas.microsoft.com/office/drawing/2014/main" id="{E97423E2-E62B-4FBC-D6A2-AA8C6D96A77B}"/>
              </a:ext>
            </a:extLst>
          </p:cNvPr>
          <p:cNvSpPr/>
          <p:nvPr/>
        </p:nvSpPr>
        <p:spPr>
          <a:xfrm>
            <a:off x="4321547" y="5371069"/>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SEO</a:t>
            </a:r>
            <a:r>
              <a:rPr kumimoji="1" lang="ja-JP" altLang="en-US" sz="2400" b="1"/>
              <a:t>対策</a:t>
            </a:r>
            <a:endParaRPr kumimoji="1" lang="ja-JP" altLang="en-US"/>
          </a:p>
        </p:txBody>
      </p:sp>
      <p:sp>
        <p:nvSpPr>
          <p:cNvPr id="12" name="正方形/長方形 11">
            <a:extLst>
              <a:ext uri="{FF2B5EF4-FFF2-40B4-BE49-F238E27FC236}">
                <a16:creationId xmlns:a16="http://schemas.microsoft.com/office/drawing/2014/main" id="{FC4BC7D0-0875-D4BE-8BB3-A351673ED45F}"/>
              </a:ext>
            </a:extLst>
          </p:cNvPr>
          <p:cNvSpPr/>
          <p:nvPr/>
        </p:nvSpPr>
        <p:spPr>
          <a:xfrm>
            <a:off x="4321547" y="2122087"/>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リード獲得</a:t>
            </a:r>
            <a:endParaRPr kumimoji="1" lang="ja-JP" altLang="en-US"/>
          </a:p>
        </p:txBody>
      </p:sp>
      <p:sp>
        <p:nvSpPr>
          <p:cNvPr id="22" name="正方形/長方形 21">
            <a:extLst>
              <a:ext uri="{FF2B5EF4-FFF2-40B4-BE49-F238E27FC236}">
                <a16:creationId xmlns:a16="http://schemas.microsoft.com/office/drawing/2014/main" id="{2C18F6DB-2BB3-67AE-1B3F-40852621D680}"/>
              </a:ext>
            </a:extLst>
          </p:cNvPr>
          <p:cNvSpPr/>
          <p:nvPr/>
        </p:nvSpPr>
        <p:spPr>
          <a:xfrm>
            <a:off x="8310586" y="1039093"/>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社内モチベーション</a:t>
            </a:r>
            <a:r>
              <a:rPr lang="ja-JP" altLang="en-US" sz="2400" b="1"/>
              <a:t>寄与</a:t>
            </a:r>
            <a:endParaRPr kumimoji="1" lang="ja-JP" altLang="en-US"/>
          </a:p>
        </p:txBody>
      </p:sp>
      <p:sp>
        <p:nvSpPr>
          <p:cNvPr id="23" name="正方形/長方形 22">
            <a:extLst>
              <a:ext uri="{FF2B5EF4-FFF2-40B4-BE49-F238E27FC236}">
                <a16:creationId xmlns:a16="http://schemas.microsoft.com/office/drawing/2014/main" id="{EA653386-196C-A930-122C-8EDD5F24E2A9}"/>
              </a:ext>
            </a:extLst>
          </p:cNvPr>
          <p:cNvSpPr/>
          <p:nvPr/>
        </p:nvSpPr>
        <p:spPr>
          <a:xfrm>
            <a:off x="8310586" y="2122087"/>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採用への貢献</a:t>
            </a:r>
            <a:endParaRPr kumimoji="1" lang="ja-JP" altLang="en-US"/>
          </a:p>
        </p:txBody>
      </p:sp>
      <p:sp>
        <p:nvSpPr>
          <p:cNvPr id="24" name="正方形/長方形 23">
            <a:extLst>
              <a:ext uri="{FF2B5EF4-FFF2-40B4-BE49-F238E27FC236}">
                <a16:creationId xmlns:a16="http://schemas.microsoft.com/office/drawing/2014/main" id="{1F82D77C-8744-065B-5486-862A48BBF06A}"/>
              </a:ext>
            </a:extLst>
          </p:cNvPr>
          <p:cNvSpPr/>
          <p:nvPr/>
        </p:nvSpPr>
        <p:spPr>
          <a:xfrm>
            <a:off x="8310586" y="4288074"/>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窓口としての機能</a:t>
            </a:r>
            <a:endParaRPr kumimoji="1" lang="ja-JP" altLang="en-US"/>
          </a:p>
        </p:txBody>
      </p:sp>
      <p:sp>
        <p:nvSpPr>
          <p:cNvPr id="25" name="正方形/長方形 24">
            <a:extLst>
              <a:ext uri="{FF2B5EF4-FFF2-40B4-BE49-F238E27FC236}">
                <a16:creationId xmlns:a16="http://schemas.microsoft.com/office/drawing/2014/main" id="{3F9D8360-3A24-0AAB-9D69-642B88CBB221}"/>
              </a:ext>
            </a:extLst>
          </p:cNvPr>
          <p:cNvSpPr/>
          <p:nvPr/>
        </p:nvSpPr>
        <p:spPr>
          <a:xfrm>
            <a:off x="8310586" y="3205081"/>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会社での存在意義確立</a:t>
            </a:r>
            <a:endParaRPr kumimoji="1" lang="ja-JP" altLang="en-US"/>
          </a:p>
        </p:txBody>
      </p:sp>
      <p:sp>
        <p:nvSpPr>
          <p:cNvPr id="26" name="正方形/長方形 25">
            <a:extLst>
              <a:ext uri="{FF2B5EF4-FFF2-40B4-BE49-F238E27FC236}">
                <a16:creationId xmlns:a16="http://schemas.microsoft.com/office/drawing/2014/main" id="{7870B935-0EF7-B887-3746-B4AFDAED63A8}"/>
              </a:ext>
            </a:extLst>
          </p:cNvPr>
          <p:cNvSpPr/>
          <p:nvPr/>
        </p:nvSpPr>
        <p:spPr>
          <a:xfrm>
            <a:off x="8310586" y="5371069"/>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とりあえず発信</a:t>
            </a:r>
            <a:r>
              <a:rPr lang="ja-JP" altLang="en-US" sz="2400" b="1"/>
              <a:t>・</a:t>
            </a:r>
            <a:r>
              <a:rPr kumimoji="1" lang="ja-JP" altLang="en-US" sz="2400" b="1"/>
              <a:t>掲載</a:t>
            </a:r>
            <a:endParaRPr kumimoji="1" lang="ja-JP" altLang="en-US"/>
          </a:p>
        </p:txBody>
      </p:sp>
      <p:sp>
        <p:nvSpPr>
          <p:cNvPr id="14" name="フッター プレースホルダー 13">
            <a:extLst>
              <a:ext uri="{FF2B5EF4-FFF2-40B4-BE49-F238E27FC236}">
                <a16:creationId xmlns:a16="http://schemas.microsoft.com/office/drawing/2014/main" id="{9003F5B4-EB19-ED23-DF81-B21429ADB5BD}"/>
              </a:ext>
            </a:extLst>
          </p:cNvPr>
          <p:cNvSpPr>
            <a:spLocks noGrp="1"/>
          </p:cNvSpPr>
          <p:nvPr>
            <p:ph type="ftr" sz="quarter" idx="11"/>
          </p:nvPr>
        </p:nvSpPr>
        <p:spPr/>
        <p:txBody>
          <a:bodyPr/>
          <a:lstStyle/>
          <a:p>
            <a:r>
              <a:rPr kumimoji="1" lang="en-US" altLang="ja-JP">
                <a:solidFill>
                  <a:schemeClr val="tx1"/>
                </a:solidFill>
              </a:rPr>
              <a:t>©2024 PRAPnode.Inc</a:t>
            </a:r>
            <a:endParaRPr kumimoji="1" lang="ja-JP" altLang="en-US">
              <a:solidFill>
                <a:schemeClr val="tx1"/>
              </a:solidFill>
            </a:endParaRPr>
          </a:p>
        </p:txBody>
      </p:sp>
      <p:sp>
        <p:nvSpPr>
          <p:cNvPr id="15" name="スライド番号プレースホルダー 14">
            <a:extLst>
              <a:ext uri="{FF2B5EF4-FFF2-40B4-BE49-F238E27FC236}">
                <a16:creationId xmlns:a16="http://schemas.microsoft.com/office/drawing/2014/main" id="{68200510-C15D-386F-3001-7D8AE318450A}"/>
              </a:ext>
            </a:extLst>
          </p:cNvPr>
          <p:cNvSpPr>
            <a:spLocks noGrp="1"/>
          </p:cNvSpPr>
          <p:nvPr>
            <p:ph type="sldNum" sz="quarter" idx="12"/>
          </p:nvPr>
        </p:nvSpPr>
        <p:spPr/>
        <p:txBody>
          <a:bodyPr/>
          <a:lstStyle/>
          <a:p>
            <a:fld id="{0B2306A0-48D6-41BD-93F3-114BC78E1378}" type="slidenum">
              <a:rPr kumimoji="1" lang="ja-JP" altLang="en-US" smtClean="0"/>
              <a:t>8</a:t>
            </a:fld>
            <a:endParaRPr kumimoji="1" lang="ja-JP" altLang="en-US"/>
          </a:p>
        </p:txBody>
      </p:sp>
    </p:spTree>
    <p:extLst>
      <p:ext uri="{BB962C8B-B14F-4D97-AF65-F5344CB8AC3E}">
        <p14:creationId xmlns:p14="http://schemas.microsoft.com/office/powerpoint/2010/main" val="15811329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a:extLst>
              <a:ext uri="{FF2B5EF4-FFF2-40B4-BE49-F238E27FC236}">
                <a16:creationId xmlns:a16="http://schemas.microsoft.com/office/drawing/2014/main" id="{C3861FBC-9CAA-D44B-871B-89A67966EDA3}"/>
              </a:ext>
            </a:extLst>
          </p:cNvPr>
          <p:cNvSpPr/>
          <p:nvPr/>
        </p:nvSpPr>
        <p:spPr>
          <a:xfrm>
            <a:off x="0" y="0"/>
            <a:ext cx="12192000" cy="685800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正方形/長方形 52">
            <a:extLst>
              <a:ext uri="{FF2B5EF4-FFF2-40B4-BE49-F238E27FC236}">
                <a16:creationId xmlns:a16="http://schemas.microsoft.com/office/drawing/2014/main" id="{9E90F798-FF4C-8636-5D15-4C289CEBBCF9}"/>
              </a:ext>
            </a:extLst>
          </p:cNvPr>
          <p:cNvSpPr/>
          <p:nvPr/>
        </p:nvSpPr>
        <p:spPr>
          <a:xfrm>
            <a:off x="332509" y="1039093"/>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認知度獲得（企業）</a:t>
            </a:r>
            <a:br>
              <a:rPr kumimoji="1" lang="en-US" altLang="ja-JP" dirty="0"/>
            </a:br>
            <a:r>
              <a:rPr kumimoji="1" lang="ja-JP" altLang="en-US"/>
              <a:t>→企業自体を知ってもらいたい</a:t>
            </a:r>
          </a:p>
        </p:txBody>
      </p:sp>
      <p:sp>
        <p:nvSpPr>
          <p:cNvPr id="54" name="正方形/長方形 53">
            <a:extLst>
              <a:ext uri="{FF2B5EF4-FFF2-40B4-BE49-F238E27FC236}">
                <a16:creationId xmlns:a16="http://schemas.microsoft.com/office/drawing/2014/main" id="{3375FD3E-02AE-317B-DFBA-C8237AB03546}"/>
              </a:ext>
            </a:extLst>
          </p:cNvPr>
          <p:cNvSpPr/>
          <p:nvPr/>
        </p:nvSpPr>
        <p:spPr>
          <a:xfrm>
            <a:off x="332509" y="3205081"/>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ブランディング</a:t>
            </a:r>
            <a:br>
              <a:rPr kumimoji="1" lang="en-US" altLang="ja-JP" dirty="0"/>
            </a:br>
            <a:r>
              <a:rPr kumimoji="1" lang="ja-JP" altLang="en-US"/>
              <a:t>→良イメージ</a:t>
            </a:r>
            <a:r>
              <a:rPr kumimoji="1" lang="en-US" altLang="ja-JP" dirty="0"/>
              <a:t>/</a:t>
            </a:r>
            <a:r>
              <a:rPr kumimoji="1" lang="ja-JP" altLang="en-US"/>
              <a:t>第一想起とりたい</a:t>
            </a:r>
          </a:p>
        </p:txBody>
      </p:sp>
      <p:sp>
        <p:nvSpPr>
          <p:cNvPr id="55" name="正方形/長方形 54">
            <a:extLst>
              <a:ext uri="{FF2B5EF4-FFF2-40B4-BE49-F238E27FC236}">
                <a16:creationId xmlns:a16="http://schemas.microsoft.com/office/drawing/2014/main" id="{C434E3A9-795B-A1AE-2109-ECB34B9E0024}"/>
              </a:ext>
            </a:extLst>
          </p:cNvPr>
          <p:cNvSpPr/>
          <p:nvPr/>
        </p:nvSpPr>
        <p:spPr>
          <a:xfrm>
            <a:off x="332509" y="4288075"/>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口コミ醸成</a:t>
            </a:r>
            <a:br>
              <a:rPr kumimoji="1" lang="en-US" altLang="ja-JP" dirty="0"/>
            </a:br>
            <a:r>
              <a:rPr kumimoji="1" lang="ja-JP" altLang="en-US"/>
              <a:t>→</a:t>
            </a:r>
            <a:r>
              <a:rPr kumimoji="1" lang="en-US" altLang="ja-JP" dirty="0"/>
              <a:t>SNS</a:t>
            </a:r>
            <a:r>
              <a:rPr kumimoji="1" lang="ja-JP" altLang="en-US"/>
              <a:t>で拡散させたい</a:t>
            </a:r>
          </a:p>
        </p:txBody>
      </p:sp>
      <p:sp>
        <p:nvSpPr>
          <p:cNvPr id="56" name="正方形/長方形 55">
            <a:extLst>
              <a:ext uri="{FF2B5EF4-FFF2-40B4-BE49-F238E27FC236}">
                <a16:creationId xmlns:a16="http://schemas.microsoft.com/office/drawing/2014/main" id="{543D79EB-983D-547C-5E8E-F1A76E2F8183}"/>
              </a:ext>
            </a:extLst>
          </p:cNvPr>
          <p:cNvSpPr/>
          <p:nvPr/>
        </p:nvSpPr>
        <p:spPr>
          <a:xfrm>
            <a:off x="332509" y="5371069"/>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ファン獲得</a:t>
            </a:r>
            <a:br>
              <a:rPr kumimoji="1" lang="en-US" altLang="ja-JP" dirty="0"/>
            </a:br>
            <a:r>
              <a:rPr kumimoji="1" lang="ja-JP" altLang="en-US"/>
              <a:t>→リピーターさん作りたい</a:t>
            </a:r>
          </a:p>
        </p:txBody>
      </p:sp>
      <p:sp>
        <p:nvSpPr>
          <p:cNvPr id="57" name="正方形/長方形 56">
            <a:extLst>
              <a:ext uri="{FF2B5EF4-FFF2-40B4-BE49-F238E27FC236}">
                <a16:creationId xmlns:a16="http://schemas.microsoft.com/office/drawing/2014/main" id="{50049897-1449-FD41-9135-59689ACEB1C8}"/>
              </a:ext>
            </a:extLst>
          </p:cNvPr>
          <p:cNvSpPr/>
          <p:nvPr/>
        </p:nvSpPr>
        <p:spPr>
          <a:xfrm>
            <a:off x="332509" y="2122087"/>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認知度獲得（情報）</a:t>
            </a:r>
            <a:br>
              <a:rPr kumimoji="1" lang="en-US" altLang="ja-JP" dirty="0"/>
            </a:br>
            <a:r>
              <a:rPr kumimoji="1" lang="ja-JP" altLang="en-US"/>
              <a:t>→最新情報を知ってもらいたい</a:t>
            </a:r>
          </a:p>
        </p:txBody>
      </p:sp>
      <p:sp>
        <p:nvSpPr>
          <p:cNvPr id="58" name="正方形/長方形 57">
            <a:extLst>
              <a:ext uri="{FF2B5EF4-FFF2-40B4-BE49-F238E27FC236}">
                <a16:creationId xmlns:a16="http://schemas.microsoft.com/office/drawing/2014/main" id="{F7264239-9DC4-1800-B442-5F0859D93943}"/>
              </a:ext>
            </a:extLst>
          </p:cNvPr>
          <p:cNvSpPr/>
          <p:nvPr/>
        </p:nvSpPr>
        <p:spPr>
          <a:xfrm>
            <a:off x="4321547" y="1039093"/>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売上獲得</a:t>
            </a:r>
            <a:br>
              <a:rPr kumimoji="1" lang="en-US" altLang="ja-JP" dirty="0"/>
            </a:br>
            <a:r>
              <a:rPr kumimoji="1" lang="ja-JP" altLang="en-US"/>
              <a:t>→購買行動に</a:t>
            </a:r>
            <a:r>
              <a:rPr lang="ja-JP" altLang="en-US"/>
              <a:t>繋げたい</a:t>
            </a:r>
            <a:endParaRPr kumimoji="1" lang="ja-JP" altLang="en-US"/>
          </a:p>
        </p:txBody>
      </p:sp>
      <p:sp>
        <p:nvSpPr>
          <p:cNvPr id="59" name="正方形/長方形 58">
            <a:extLst>
              <a:ext uri="{FF2B5EF4-FFF2-40B4-BE49-F238E27FC236}">
                <a16:creationId xmlns:a16="http://schemas.microsoft.com/office/drawing/2014/main" id="{81B37B51-B937-CDD9-1D24-24C977E1F53F}"/>
              </a:ext>
            </a:extLst>
          </p:cNvPr>
          <p:cNvSpPr/>
          <p:nvPr/>
        </p:nvSpPr>
        <p:spPr>
          <a:xfrm>
            <a:off x="4321547" y="3205081"/>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営業部</a:t>
            </a:r>
            <a:r>
              <a:rPr kumimoji="1" lang="ja-JP" altLang="en-US" sz="2400" b="1"/>
              <a:t>サポート</a:t>
            </a:r>
            <a:endParaRPr kumimoji="1" lang="en-US" altLang="ja-JP" sz="2400" b="1" dirty="0"/>
          </a:p>
          <a:p>
            <a:pPr algn="ctr"/>
            <a:r>
              <a:rPr lang="ja-JP" altLang="en-US"/>
              <a:t>→商談の武器</a:t>
            </a:r>
            <a:r>
              <a:rPr lang="en-US" altLang="ja-JP" dirty="0"/>
              <a:t>(</a:t>
            </a:r>
            <a:r>
              <a:rPr lang="ja-JP" altLang="en-US"/>
              <a:t>ネタ</a:t>
            </a:r>
            <a:r>
              <a:rPr lang="en-US" altLang="ja-JP" dirty="0"/>
              <a:t>)</a:t>
            </a:r>
            <a:r>
              <a:rPr lang="ja-JP" altLang="en-US"/>
              <a:t>を作りたい</a:t>
            </a:r>
            <a:endParaRPr kumimoji="1" lang="ja-JP" altLang="en-US"/>
          </a:p>
        </p:txBody>
      </p:sp>
      <p:sp>
        <p:nvSpPr>
          <p:cNvPr id="60" name="正方形/長方形 59">
            <a:extLst>
              <a:ext uri="{FF2B5EF4-FFF2-40B4-BE49-F238E27FC236}">
                <a16:creationId xmlns:a16="http://schemas.microsoft.com/office/drawing/2014/main" id="{58C746F8-0F5C-7A55-BDAB-6BC35C2558DD}"/>
              </a:ext>
            </a:extLst>
          </p:cNvPr>
          <p:cNvSpPr/>
          <p:nvPr/>
        </p:nvSpPr>
        <p:spPr>
          <a:xfrm>
            <a:off x="4321547" y="4288075"/>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業界アピール</a:t>
            </a:r>
            <a:br>
              <a:rPr lang="en-US" altLang="ja-JP" b="1" dirty="0"/>
            </a:br>
            <a:r>
              <a:rPr lang="ja-JP" altLang="en-US"/>
              <a:t>→競合の中で優位に立ちたい</a:t>
            </a:r>
            <a:endParaRPr kumimoji="1" lang="ja-JP" altLang="en-US"/>
          </a:p>
        </p:txBody>
      </p:sp>
      <p:sp>
        <p:nvSpPr>
          <p:cNvPr id="61" name="正方形/長方形 60">
            <a:extLst>
              <a:ext uri="{FF2B5EF4-FFF2-40B4-BE49-F238E27FC236}">
                <a16:creationId xmlns:a16="http://schemas.microsoft.com/office/drawing/2014/main" id="{BB005DF0-DC37-9DD9-260C-62F28B69AA7B}"/>
              </a:ext>
            </a:extLst>
          </p:cNvPr>
          <p:cNvSpPr/>
          <p:nvPr/>
        </p:nvSpPr>
        <p:spPr>
          <a:xfrm>
            <a:off x="4321547" y="5371069"/>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t>SEO</a:t>
            </a:r>
            <a:r>
              <a:rPr kumimoji="1" lang="ja-JP" altLang="en-US" sz="2400" b="1"/>
              <a:t>対策</a:t>
            </a:r>
            <a:endParaRPr kumimoji="1" lang="en-US" altLang="ja-JP" sz="2400" b="1" dirty="0"/>
          </a:p>
          <a:p>
            <a:pPr algn="ctr"/>
            <a:r>
              <a:rPr lang="ja-JP" altLang="en-US"/>
              <a:t>→流入の起点を獲得したい</a:t>
            </a:r>
            <a:endParaRPr kumimoji="1" lang="ja-JP" altLang="en-US"/>
          </a:p>
        </p:txBody>
      </p:sp>
      <p:sp>
        <p:nvSpPr>
          <p:cNvPr id="62" name="正方形/長方形 61">
            <a:extLst>
              <a:ext uri="{FF2B5EF4-FFF2-40B4-BE49-F238E27FC236}">
                <a16:creationId xmlns:a16="http://schemas.microsoft.com/office/drawing/2014/main" id="{E412D466-A126-B21C-34A7-9D5C187BDE59}"/>
              </a:ext>
            </a:extLst>
          </p:cNvPr>
          <p:cNvSpPr/>
          <p:nvPr/>
        </p:nvSpPr>
        <p:spPr>
          <a:xfrm>
            <a:off x="4321547" y="2122087"/>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リード獲得</a:t>
            </a:r>
            <a:endParaRPr kumimoji="1" lang="en-US" altLang="ja-JP" sz="2400" b="1" dirty="0"/>
          </a:p>
          <a:p>
            <a:pPr algn="ctr"/>
            <a:r>
              <a:rPr lang="ja-JP" altLang="en-US"/>
              <a:t>→問合せに繋げたい</a:t>
            </a:r>
            <a:endParaRPr kumimoji="1" lang="ja-JP" altLang="en-US"/>
          </a:p>
        </p:txBody>
      </p:sp>
      <p:sp>
        <p:nvSpPr>
          <p:cNvPr id="63" name="正方形/長方形 62">
            <a:extLst>
              <a:ext uri="{FF2B5EF4-FFF2-40B4-BE49-F238E27FC236}">
                <a16:creationId xmlns:a16="http://schemas.microsoft.com/office/drawing/2014/main" id="{5A8CA2EB-83D3-8913-0F91-EB16A952B400}"/>
              </a:ext>
            </a:extLst>
          </p:cNvPr>
          <p:cNvSpPr/>
          <p:nvPr/>
        </p:nvSpPr>
        <p:spPr>
          <a:xfrm>
            <a:off x="8310586" y="1039093"/>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社内モチベーション</a:t>
            </a:r>
            <a:r>
              <a:rPr lang="ja-JP" altLang="en-US" sz="2400" b="1"/>
              <a:t>寄与</a:t>
            </a:r>
            <a:br>
              <a:rPr kumimoji="1" lang="en-US" altLang="ja-JP" dirty="0"/>
            </a:br>
            <a:r>
              <a:rPr kumimoji="1" lang="ja-JP" altLang="en-US"/>
              <a:t>→各人の仕事が社会に影響を</a:t>
            </a:r>
            <a:endParaRPr kumimoji="1" lang="en-US" altLang="ja-JP" dirty="0"/>
          </a:p>
          <a:p>
            <a:pPr algn="ctr"/>
            <a:r>
              <a:rPr lang="ja-JP" altLang="en-US"/>
              <a:t>与えている事を</a:t>
            </a:r>
            <a:r>
              <a:rPr kumimoji="1" lang="ja-JP" altLang="en-US"/>
              <a:t>見える化したい</a:t>
            </a:r>
          </a:p>
        </p:txBody>
      </p:sp>
      <p:sp>
        <p:nvSpPr>
          <p:cNvPr id="64" name="正方形/長方形 63">
            <a:extLst>
              <a:ext uri="{FF2B5EF4-FFF2-40B4-BE49-F238E27FC236}">
                <a16:creationId xmlns:a16="http://schemas.microsoft.com/office/drawing/2014/main" id="{157E9521-6E32-6A66-ED0F-6F20AA2342EF}"/>
              </a:ext>
            </a:extLst>
          </p:cNvPr>
          <p:cNvSpPr/>
          <p:nvPr/>
        </p:nvSpPr>
        <p:spPr>
          <a:xfrm>
            <a:off x="8310586" y="2122087"/>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採用への貢献</a:t>
            </a:r>
            <a:br>
              <a:rPr lang="en-US" altLang="ja-JP" dirty="0"/>
            </a:br>
            <a:r>
              <a:rPr lang="ja-JP" altLang="en-US"/>
              <a:t>→面白そう！すごい！尊敬！</a:t>
            </a:r>
            <a:endParaRPr lang="en-US" altLang="ja-JP" dirty="0"/>
          </a:p>
          <a:p>
            <a:pPr algn="ctr"/>
            <a:r>
              <a:rPr kumimoji="1" lang="ja-JP" altLang="en-US"/>
              <a:t>を学生に思ってもらいたい</a:t>
            </a:r>
          </a:p>
        </p:txBody>
      </p:sp>
      <p:sp>
        <p:nvSpPr>
          <p:cNvPr id="65" name="正方形/長方形 64">
            <a:extLst>
              <a:ext uri="{FF2B5EF4-FFF2-40B4-BE49-F238E27FC236}">
                <a16:creationId xmlns:a16="http://schemas.microsoft.com/office/drawing/2014/main" id="{79647426-45B1-95F4-F726-1FC174539657}"/>
              </a:ext>
            </a:extLst>
          </p:cNvPr>
          <p:cNvSpPr/>
          <p:nvPr/>
        </p:nvSpPr>
        <p:spPr>
          <a:xfrm>
            <a:off x="8310586" y="4288074"/>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窓口としての機能</a:t>
            </a:r>
            <a:br>
              <a:rPr kumimoji="1" lang="en-US" altLang="ja-JP" dirty="0"/>
            </a:br>
            <a:r>
              <a:rPr lang="ja-JP" altLang="en-US"/>
              <a:t>→問合せや炎上時の対応で</a:t>
            </a:r>
            <a:br>
              <a:rPr lang="en-US" altLang="ja-JP" dirty="0"/>
            </a:br>
            <a:r>
              <a:rPr lang="ja-JP" altLang="en-US"/>
              <a:t>ないと困る</a:t>
            </a:r>
            <a:endParaRPr kumimoji="1" lang="ja-JP" altLang="en-US"/>
          </a:p>
        </p:txBody>
      </p:sp>
      <p:sp>
        <p:nvSpPr>
          <p:cNvPr id="66" name="正方形/長方形 65">
            <a:extLst>
              <a:ext uri="{FF2B5EF4-FFF2-40B4-BE49-F238E27FC236}">
                <a16:creationId xmlns:a16="http://schemas.microsoft.com/office/drawing/2014/main" id="{4F138A7F-0B56-9EC8-CC9E-EEA9410FA861}"/>
              </a:ext>
            </a:extLst>
          </p:cNvPr>
          <p:cNvSpPr/>
          <p:nvPr/>
        </p:nvSpPr>
        <p:spPr>
          <a:xfrm>
            <a:off x="8310586" y="3205081"/>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2400" b="1"/>
              <a:t>会社での存在意義確立</a:t>
            </a:r>
            <a:br>
              <a:rPr lang="en-US" altLang="ja-JP" dirty="0"/>
            </a:br>
            <a:r>
              <a:rPr lang="ja-JP" altLang="en-US"/>
              <a:t>→必要性をとにかく説きたい</a:t>
            </a:r>
            <a:endParaRPr kumimoji="1" lang="ja-JP" altLang="en-US"/>
          </a:p>
        </p:txBody>
      </p:sp>
      <p:sp>
        <p:nvSpPr>
          <p:cNvPr id="67" name="正方形/長方形 66">
            <a:extLst>
              <a:ext uri="{FF2B5EF4-FFF2-40B4-BE49-F238E27FC236}">
                <a16:creationId xmlns:a16="http://schemas.microsoft.com/office/drawing/2014/main" id="{23DE1596-5658-8204-AABC-55BEEF541463}"/>
              </a:ext>
            </a:extLst>
          </p:cNvPr>
          <p:cNvSpPr/>
          <p:nvPr/>
        </p:nvSpPr>
        <p:spPr>
          <a:xfrm>
            <a:off x="8310586" y="5371069"/>
            <a:ext cx="3546763" cy="978057"/>
          </a:xfrm>
          <a:prstGeom prst="rect">
            <a:avLst/>
          </a:prstGeom>
          <a:solidFill>
            <a:srgbClr val="399ED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400" b="1"/>
              <a:t>とりあえず発信</a:t>
            </a:r>
            <a:r>
              <a:rPr lang="ja-JP" altLang="en-US" sz="2400" b="1"/>
              <a:t>・</a:t>
            </a:r>
            <a:r>
              <a:rPr kumimoji="1" lang="ja-JP" altLang="en-US" sz="2400" b="1"/>
              <a:t>掲載</a:t>
            </a:r>
            <a:br>
              <a:rPr kumimoji="1" lang="en-US" altLang="ja-JP" dirty="0"/>
            </a:br>
            <a:r>
              <a:rPr kumimoji="1" lang="ja-JP" altLang="en-US"/>
              <a:t>→特に目的なし</a:t>
            </a:r>
          </a:p>
        </p:txBody>
      </p:sp>
      <p:sp>
        <p:nvSpPr>
          <p:cNvPr id="68" name="正方形/長方形 67">
            <a:extLst>
              <a:ext uri="{FF2B5EF4-FFF2-40B4-BE49-F238E27FC236}">
                <a16:creationId xmlns:a16="http://schemas.microsoft.com/office/drawing/2014/main" id="{C62AEA1D-46D3-61C7-48A7-DC53FFB81E92}"/>
              </a:ext>
            </a:extLst>
          </p:cNvPr>
          <p:cNvSpPr/>
          <p:nvPr/>
        </p:nvSpPr>
        <p:spPr>
          <a:xfrm>
            <a:off x="332508" y="1039093"/>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認知度調査数値</a:t>
            </a:r>
            <a:r>
              <a:rPr lang="en-US" altLang="ja-JP" sz="2400" b="1" dirty="0"/>
              <a:t>(</a:t>
            </a:r>
            <a:r>
              <a:rPr lang="ja-JP" altLang="en-US" sz="2400" b="1"/>
              <a:t>定点</a:t>
            </a:r>
            <a:r>
              <a:rPr lang="en-US" altLang="ja-JP" sz="2400" b="1" dirty="0"/>
              <a:t>)</a:t>
            </a:r>
            <a:endParaRPr lang="en-US" altLang="ja-JP" sz="2400" dirty="0"/>
          </a:p>
        </p:txBody>
      </p:sp>
      <p:sp>
        <p:nvSpPr>
          <p:cNvPr id="69" name="正方形/長方形 68">
            <a:extLst>
              <a:ext uri="{FF2B5EF4-FFF2-40B4-BE49-F238E27FC236}">
                <a16:creationId xmlns:a16="http://schemas.microsoft.com/office/drawing/2014/main" id="{2F17CA41-8BEA-0082-F09B-5B553A8E7134}"/>
              </a:ext>
            </a:extLst>
          </p:cNvPr>
          <p:cNvSpPr/>
          <p:nvPr/>
        </p:nvSpPr>
        <p:spPr>
          <a:xfrm>
            <a:off x="332508" y="2122087"/>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重要媒体でのリーチ数</a:t>
            </a:r>
            <a:endParaRPr lang="en-US" altLang="ja-JP" sz="2400" dirty="0"/>
          </a:p>
        </p:txBody>
      </p:sp>
      <p:sp>
        <p:nvSpPr>
          <p:cNvPr id="70" name="正方形/長方形 69">
            <a:extLst>
              <a:ext uri="{FF2B5EF4-FFF2-40B4-BE49-F238E27FC236}">
                <a16:creationId xmlns:a16="http://schemas.microsoft.com/office/drawing/2014/main" id="{EB5183B7-50D3-0546-AF84-253069C1F25F}"/>
              </a:ext>
            </a:extLst>
          </p:cNvPr>
          <p:cNvSpPr/>
          <p:nvPr/>
        </p:nvSpPr>
        <p:spPr>
          <a:xfrm>
            <a:off x="332508" y="3205081"/>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イメージ調査</a:t>
            </a:r>
            <a:endParaRPr lang="en-US" altLang="ja-JP" sz="1600" dirty="0"/>
          </a:p>
        </p:txBody>
      </p:sp>
      <p:sp>
        <p:nvSpPr>
          <p:cNvPr id="71" name="正方形/長方形 70">
            <a:extLst>
              <a:ext uri="{FF2B5EF4-FFF2-40B4-BE49-F238E27FC236}">
                <a16:creationId xmlns:a16="http://schemas.microsoft.com/office/drawing/2014/main" id="{C06AEADD-AA85-897F-8A79-39FBF787B47D}"/>
              </a:ext>
            </a:extLst>
          </p:cNvPr>
          <p:cNvSpPr/>
          <p:nvPr/>
        </p:nvSpPr>
        <p:spPr>
          <a:xfrm>
            <a:off x="332508" y="4288073"/>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記事のシェアボタン押数</a:t>
            </a:r>
            <a:endParaRPr lang="en-US" altLang="ja-JP" sz="2400" dirty="0"/>
          </a:p>
        </p:txBody>
      </p:sp>
      <p:sp>
        <p:nvSpPr>
          <p:cNvPr id="72" name="正方形/長方形 71">
            <a:extLst>
              <a:ext uri="{FF2B5EF4-FFF2-40B4-BE49-F238E27FC236}">
                <a16:creationId xmlns:a16="http://schemas.microsoft.com/office/drawing/2014/main" id="{973DBD7F-1321-6A6D-C087-6320569985F5}"/>
              </a:ext>
            </a:extLst>
          </p:cNvPr>
          <p:cNvSpPr/>
          <p:nvPr/>
        </p:nvSpPr>
        <p:spPr>
          <a:xfrm>
            <a:off x="332508" y="5388384"/>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en-US" altLang="ja-JP" sz="2400" b="1" dirty="0"/>
              <a:t>SNS</a:t>
            </a:r>
            <a:r>
              <a:rPr lang="ja-JP" altLang="en-US" sz="2400" b="1"/>
              <a:t>での発言投稿数</a:t>
            </a:r>
            <a:endParaRPr lang="en-US" altLang="ja-JP" sz="2400" dirty="0"/>
          </a:p>
        </p:txBody>
      </p:sp>
      <p:sp>
        <p:nvSpPr>
          <p:cNvPr id="73" name="正方形/長方形 72">
            <a:extLst>
              <a:ext uri="{FF2B5EF4-FFF2-40B4-BE49-F238E27FC236}">
                <a16:creationId xmlns:a16="http://schemas.microsoft.com/office/drawing/2014/main" id="{A1B99BAC-4847-9D08-B38E-9D937B1C44CC}"/>
              </a:ext>
            </a:extLst>
          </p:cNvPr>
          <p:cNvSpPr/>
          <p:nvPr/>
        </p:nvSpPr>
        <p:spPr>
          <a:xfrm>
            <a:off x="4322618" y="1039093"/>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掲載と売上データの相関</a:t>
            </a:r>
            <a:endParaRPr lang="en-US" altLang="ja-JP" sz="2400" dirty="0"/>
          </a:p>
        </p:txBody>
      </p:sp>
      <p:sp>
        <p:nvSpPr>
          <p:cNvPr id="74" name="正方形/長方形 73">
            <a:extLst>
              <a:ext uri="{FF2B5EF4-FFF2-40B4-BE49-F238E27FC236}">
                <a16:creationId xmlns:a16="http://schemas.microsoft.com/office/drawing/2014/main" id="{E4C48A3A-170C-A0C8-221A-EDB8681A5683}"/>
              </a:ext>
            </a:extLst>
          </p:cNvPr>
          <p:cNvSpPr/>
          <p:nvPr/>
        </p:nvSpPr>
        <p:spPr>
          <a:xfrm>
            <a:off x="4322618" y="2122087"/>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掲載と問合せデータ相関</a:t>
            </a:r>
            <a:endParaRPr lang="en-US" altLang="ja-JP" sz="2400" dirty="0"/>
          </a:p>
        </p:txBody>
      </p:sp>
      <p:sp>
        <p:nvSpPr>
          <p:cNvPr id="75" name="正方形/長方形 74">
            <a:extLst>
              <a:ext uri="{FF2B5EF4-FFF2-40B4-BE49-F238E27FC236}">
                <a16:creationId xmlns:a16="http://schemas.microsoft.com/office/drawing/2014/main" id="{8405AC77-E38B-C8D9-9CF5-0CF13C77CECD}"/>
              </a:ext>
            </a:extLst>
          </p:cNvPr>
          <p:cNvSpPr/>
          <p:nvPr/>
        </p:nvSpPr>
        <p:spPr>
          <a:xfrm>
            <a:off x="4322618" y="3205081"/>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重要媒体での良質掲載</a:t>
            </a:r>
            <a:endParaRPr lang="ja-JP" altLang="en-US" sz="2400"/>
          </a:p>
        </p:txBody>
      </p:sp>
      <p:sp>
        <p:nvSpPr>
          <p:cNvPr id="76" name="正方形/長方形 75">
            <a:extLst>
              <a:ext uri="{FF2B5EF4-FFF2-40B4-BE49-F238E27FC236}">
                <a16:creationId xmlns:a16="http://schemas.microsoft.com/office/drawing/2014/main" id="{CB351861-2F98-1793-C4CA-ABB58FABF05F}"/>
              </a:ext>
            </a:extLst>
          </p:cNvPr>
          <p:cNvSpPr/>
          <p:nvPr/>
        </p:nvSpPr>
        <p:spPr>
          <a:xfrm>
            <a:off x="4322618" y="4288073"/>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掲載数の競合比較載</a:t>
            </a:r>
            <a:endParaRPr lang="ja-JP" altLang="en-US" sz="2400"/>
          </a:p>
        </p:txBody>
      </p:sp>
      <p:sp>
        <p:nvSpPr>
          <p:cNvPr id="77" name="正方形/長方形 76">
            <a:extLst>
              <a:ext uri="{FF2B5EF4-FFF2-40B4-BE49-F238E27FC236}">
                <a16:creationId xmlns:a16="http://schemas.microsoft.com/office/drawing/2014/main" id="{080E77EB-C11F-8055-2E27-E7A4138B0C79}"/>
              </a:ext>
            </a:extLst>
          </p:cNvPr>
          <p:cNvSpPr/>
          <p:nvPr/>
        </p:nvSpPr>
        <p:spPr>
          <a:xfrm>
            <a:off x="4322618" y="5388384"/>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メディアからの</a:t>
            </a:r>
            <a:r>
              <a:rPr lang="en-US" altLang="ja-JP" sz="2400" b="1" dirty="0"/>
              <a:t>HP</a:t>
            </a:r>
            <a:r>
              <a:rPr lang="ja-JP" altLang="en-US" sz="2400" b="1"/>
              <a:t>流入数</a:t>
            </a:r>
            <a:endParaRPr lang="en-US" altLang="ja-JP" sz="2400" dirty="0"/>
          </a:p>
        </p:txBody>
      </p:sp>
      <p:sp>
        <p:nvSpPr>
          <p:cNvPr id="78" name="正方形/長方形 77">
            <a:extLst>
              <a:ext uri="{FF2B5EF4-FFF2-40B4-BE49-F238E27FC236}">
                <a16:creationId xmlns:a16="http://schemas.microsoft.com/office/drawing/2014/main" id="{F12144F9-F271-7C36-5F69-7ABE8985EA35}"/>
              </a:ext>
            </a:extLst>
          </p:cNvPr>
          <p:cNvSpPr/>
          <p:nvPr/>
        </p:nvSpPr>
        <p:spPr>
          <a:xfrm>
            <a:off x="8309514" y="1039093"/>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社内アンケート</a:t>
            </a:r>
            <a:r>
              <a:rPr lang="en-US" altLang="ja-JP" sz="2400" b="1" dirty="0"/>
              <a:t>(</a:t>
            </a:r>
            <a:r>
              <a:rPr lang="ja-JP" altLang="en-US" sz="2400" b="1"/>
              <a:t>定点</a:t>
            </a:r>
            <a:r>
              <a:rPr lang="en-US" altLang="ja-JP" sz="2400" b="1" dirty="0"/>
              <a:t>)</a:t>
            </a:r>
            <a:endParaRPr lang="en-US" altLang="ja-JP" sz="2400" dirty="0"/>
          </a:p>
        </p:txBody>
      </p:sp>
      <p:sp>
        <p:nvSpPr>
          <p:cNvPr id="79" name="正方形/長方形 78">
            <a:extLst>
              <a:ext uri="{FF2B5EF4-FFF2-40B4-BE49-F238E27FC236}">
                <a16:creationId xmlns:a16="http://schemas.microsoft.com/office/drawing/2014/main" id="{459F5C8F-DDED-A2CF-EC41-ECFF8206C22A}"/>
              </a:ext>
            </a:extLst>
          </p:cNvPr>
          <p:cNvSpPr/>
          <p:nvPr/>
        </p:nvSpPr>
        <p:spPr>
          <a:xfrm>
            <a:off x="8309514" y="2122087"/>
            <a:ext cx="3546764" cy="978057"/>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学生アンケート</a:t>
            </a:r>
            <a:endParaRPr lang="en-US" altLang="ja-JP" sz="2400" dirty="0"/>
          </a:p>
        </p:txBody>
      </p:sp>
      <p:sp>
        <p:nvSpPr>
          <p:cNvPr id="80" name="正方形/長方形 79">
            <a:extLst>
              <a:ext uri="{FF2B5EF4-FFF2-40B4-BE49-F238E27FC236}">
                <a16:creationId xmlns:a16="http://schemas.microsoft.com/office/drawing/2014/main" id="{5D4081AB-1E9A-B412-F8E0-D187ABDEB630}"/>
              </a:ext>
            </a:extLst>
          </p:cNvPr>
          <p:cNvSpPr/>
          <p:nvPr/>
        </p:nvSpPr>
        <p:spPr>
          <a:xfrm>
            <a:off x="8309514" y="3205081"/>
            <a:ext cx="3546764" cy="978055"/>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掲載数・記事共有</a:t>
            </a:r>
            <a:endParaRPr lang="en-US" altLang="ja-JP" sz="2400" b="1" dirty="0"/>
          </a:p>
        </p:txBody>
      </p:sp>
      <p:sp>
        <p:nvSpPr>
          <p:cNvPr id="81" name="正方形/長方形 80">
            <a:extLst>
              <a:ext uri="{FF2B5EF4-FFF2-40B4-BE49-F238E27FC236}">
                <a16:creationId xmlns:a16="http://schemas.microsoft.com/office/drawing/2014/main" id="{9652444E-F1E8-7915-6206-480FA25AE9AC}"/>
              </a:ext>
            </a:extLst>
          </p:cNvPr>
          <p:cNvSpPr/>
          <p:nvPr/>
        </p:nvSpPr>
        <p:spPr>
          <a:xfrm>
            <a:off x="8309514" y="4288075"/>
            <a:ext cx="3546764" cy="978055"/>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ネガティブな掲載数</a:t>
            </a:r>
            <a:endParaRPr lang="en-US" altLang="ja-JP" sz="2400" b="1" dirty="0"/>
          </a:p>
        </p:txBody>
      </p:sp>
      <p:sp>
        <p:nvSpPr>
          <p:cNvPr id="82" name="正方形/長方形 81">
            <a:extLst>
              <a:ext uri="{FF2B5EF4-FFF2-40B4-BE49-F238E27FC236}">
                <a16:creationId xmlns:a16="http://schemas.microsoft.com/office/drawing/2014/main" id="{1AED5EF2-CEE1-4425-528B-11EF0E9AC0A7}"/>
              </a:ext>
            </a:extLst>
          </p:cNvPr>
          <p:cNvSpPr/>
          <p:nvPr/>
        </p:nvSpPr>
        <p:spPr>
          <a:xfrm>
            <a:off x="8309514" y="5388384"/>
            <a:ext cx="3546764" cy="978055"/>
          </a:xfrm>
          <a:prstGeom prst="rect">
            <a:avLst/>
          </a:prstGeom>
          <a:solidFill>
            <a:schemeClr val="tx1">
              <a:alpha val="70000"/>
            </a:schemeClr>
          </a:solidFill>
        </p:spPr>
        <p:style>
          <a:lnRef idx="2">
            <a:schemeClr val="accent1">
              <a:shade val="15000"/>
            </a:schemeClr>
          </a:lnRef>
          <a:fillRef idx="1">
            <a:schemeClr val="accent1"/>
          </a:fillRef>
          <a:effectRef idx="0">
            <a:schemeClr val="accent1"/>
          </a:effectRef>
          <a:fontRef idx="minor">
            <a:schemeClr val="lt1"/>
          </a:fontRef>
        </p:style>
        <p:txBody>
          <a:bodyPr wrap="none" lIns="0" rIns="0" rtlCol="0" anchor="ctr"/>
          <a:lstStyle/>
          <a:p>
            <a:pPr algn="ctr"/>
            <a:r>
              <a:rPr lang="ja-JP" altLang="en-US" sz="2400" b="1"/>
              <a:t>広告換算額</a:t>
            </a:r>
            <a:endParaRPr lang="en-US" altLang="ja-JP" sz="2400" b="1" dirty="0"/>
          </a:p>
        </p:txBody>
      </p:sp>
      <p:sp>
        <p:nvSpPr>
          <p:cNvPr id="83" name="フッター プレースホルダー 82">
            <a:extLst>
              <a:ext uri="{FF2B5EF4-FFF2-40B4-BE49-F238E27FC236}">
                <a16:creationId xmlns:a16="http://schemas.microsoft.com/office/drawing/2014/main" id="{7AC5E76D-1CD0-8E7F-6612-9B1A6A6AF32F}"/>
              </a:ext>
            </a:extLst>
          </p:cNvPr>
          <p:cNvSpPr>
            <a:spLocks noGrp="1"/>
          </p:cNvSpPr>
          <p:nvPr>
            <p:ph type="ftr" sz="quarter" idx="11"/>
          </p:nvPr>
        </p:nvSpPr>
        <p:spPr/>
        <p:txBody>
          <a:bodyPr/>
          <a:lstStyle/>
          <a:p>
            <a:r>
              <a:rPr kumimoji="1" lang="en-US" altLang="ja-JP">
                <a:solidFill>
                  <a:schemeClr val="tx1"/>
                </a:solidFill>
              </a:rPr>
              <a:t>©2024 PRAPnode.Inc</a:t>
            </a:r>
            <a:endParaRPr kumimoji="1" lang="ja-JP" altLang="en-US">
              <a:solidFill>
                <a:schemeClr val="tx1"/>
              </a:solidFill>
            </a:endParaRPr>
          </a:p>
        </p:txBody>
      </p:sp>
      <p:sp>
        <p:nvSpPr>
          <p:cNvPr id="84" name="スライド番号プレースホルダー 83">
            <a:extLst>
              <a:ext uri="{FF2B5EF4-FFF2-40B4-BE49-F238E27FC236}">
                <a16:creationId xmlns:a16="http://schemas.microsoft.com/office/drawing/2014/main" id="{5A1929F3-9B65-4D6F-7795-248D148AFA7F}"/>
              </a:ext>
            </a:extLst>
          </p:cNvPr>
          <p:cNvSpPr>
            <a:spLocks noGrp="1"/>
          </p:cNvSpPr>
          <p:nvPr>
            <p:ph type="sldNum" sz="quarter" idx="12"/>
          </p:nvPr>
        </p:nvSpPr>
        <p:spPr/>
        <p:txBody>
          <a:bodyPr/>
          <a:lstStyle/>
          <a:p>
            <a:fld id="{0B2306A0-48D6-41BD-93F3-114BC78E1378}" type="slidenum">
              <a:rPr kumimoji="1" lang="ja-JP" altLang="en-US" smtClean="0"/>
              <a:t>9</a:t>
            </a:fld>
            <a:endParaRPr kumimoji="1" lang="ja-JP" altLang="en-US"/>
          </a:p>
        </p:txBody>
      </p:sp>
      <p:sp>
        <p:nvSpPr>
          <p:cNvPr id="4" name="タイトル 1">
            <a:extLst>
              <a:ext uri="{FF2B5EF4-FFF2-40B4-BE49-F238E27FC236}">
                <a16:creationId xmlns:a16="http://schemas.microsoft.com/office/drawing/2014/main" id="{DB251D49-31EE-4D3B-B041-127386998465}"/>
              </a:ext>
            </a:extLst>
          </p:cNvPr>
          <p:cNvSpPr txBox="1">
            <a:spLocks/>
          </p:cNvSpPr>
          <p:nvPr/>
        </p:nvSpPr>
        <p:spPr>
          <a:xfrm>
            <a:off x="1480295" y="173176"/>
            <a:ext cx="9231410" cy="67139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3600" b="1">
                <a:solidFill>
                  <a:srgbClr val="4F83BF"/>
                </a:solidFill>
                <a:latin typeface="Yu Gothic Medium" panose="020B0400000000000000" pitchFamily="34" charset="-128"/>
                <a:ea typeface="Yu Gothic Medium" panose="020B0400000000000000" pitchFamily="34" charset="-128"/>
              </a:rPr>
              <a:t>目的のオススメ</a:t>
            </a:r>
            <a:r>
              <a:rPr lang="en-US" altLang="ja-JP" sz="3600" b="1" dirty="0">
                <a:solidFill>
                  <a:srgbClr val="4F83BF"/>
                </a:solidFill>
                <a:latin typeface="Yu Gothic Medium" panose="020B0400000000000000" pitchFamily="34" charset="-128"/>
                <a:ea typeface="Yu Gothic Medium" panose="020B0400000000000000" pitchFamily="34" charset="-128"/>
              </a:rPr>
              <a:t>KPI</a:t>
            </a:r>
            <a:endParaRPr lang="ja-JP" altLang="en-US" sz="3600" b="1">
              <a:solidFill>
                <a:srgbClr val="4F83BF"/>
              </a:solidFill>
              <a:latin typeface="Yu Gothic Medium" panose="020B0400000000000000" pitchFamily="34" charset="-128"/>
              <a:ea typeface="Yu Gothic Medium" panose="020B0400000000000000" pitchFamily="34" charset="-128"/>
            </a:endParaRPr>
          </a:p>
        </p:txBody>
      </p:sp>
    </p:spTree>
    <p:extLst>
      <p:ext uri="{BB962C8B-B14F-4D97-AF65-F5344CB8AC3E}">
        <p14:creationId xmlns:p14="http://schemas.microsoft.com/office/powerpoint/2010/main" val="3740620049"/>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33321</TotalTime>
  <Words>1300</Words>
  <Application>Microsoft Macintosh PowerPoint</Application>
  <PresentationFormat>ワイド画面</PresentationFormat>
  <Paragraphs>235</Paragraphs>
  <Slides>14</Slides>
  <Notes>13</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14</vt:i4>
      </vt:variant>
    </vt:vector>
  </HeadingPairs>
  <TitlesOfParts>
    <vt:vector size="21" baseType="lpstr">
      <vt:lpstr>Google Sans</vt:lpstr>
      <vt:lpstr>Yu Gothic</vt:lpstr>
      <vt:lpstr>Yu Gothic</vt:lpstr>
      <vt:lpstr>游ゴシック Light</vt:lpstr>
      <vt:lpstr>Yu Gothic Medium</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広報の主な目的</vt:lpstr>
      <vt:lpstr>PowerPoint プレゼンテーション</vt:lpstr>
      <vt:lpstr>KPI分析時のよくある失敗と予防法</vt:lpstr>
      <vt:lpstr>PowerPoint プレゼンテーション</vt:lpstr>
      <vt:lpstr>PowerPoint プレゼンテーション</vt:lpstr>
      <vt:lpstr>PowerPoint プレゼンテーション</vt:lpstr>
      <vt:lpstr>PowerPoint プレゼンテーション</vt:lpstr>
    </vt:vector>
  </TitlesOfParts>
  <Company>PRAP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桃井克典</dc:creator>
  <cp:lastModifiedBy>桃井克典</cp:lastModifiedBy>
  <cp:revision>271</cp:revision>
  <dcterms:created xsi:type="dcterms:W3CDTF">2021-10-25T02:13:05Z</dcterms:created>
  <dcterms:modified xsi:type="dcterms:W3CDTF">2024-08-19T10:11:33Z</dcterms:modified>
</cp:coreProperties>
</file>